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81" r:id="rId3"/>
    <p:sldId id="284" r:id="rId4"/>
    <p:sldId id="285" r:id="rId5"/>
    <p:sldId id="286" r:id="rId6"/>
    <p:sldId id="287" r:id="rId7"/>
    <p:sldId id="288" r:id="rId8"/>
    <p:sldId id="289" r:id="rId9"/>
    <p:sldId id="290" r:id="rId10"/>
    <p:sldId id="282" r:id="rId11"/>
    <p:sldId id="283" r:id="rId12"/>
    <p:sldId id="291" r:id="rId13"/>
    <p:sldId id="292" r:id="rId14"/>
    <p:sldId id="293" r:id="rId15"/>
    <p:sldId id="294" r:id="rId16"/>
    <p:sldId id="295" r:id="rId17"/>
    <p:sldId id="296" r:id="rId18"/>
    <p:sldId id="297" r:id="rId19"/>
    <p:sldId id="298" r:id="rId20"/>
    <p:sldId id="299" r:id="rId21"/>
    <p:sldId id="300" r:id="rId22"/>
    <p:sldId id="301" r:id="rId23"/>
    <p:sldId id="302" r:id="rId24"/>
    <p:sldId id="306" r:id="rId25"/>
    <p:sldId id="303" r:id="rId26"/>
    <p:sldId id="305"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111" d="100"/>
          <a:sy n="111" d="100"/>
        </p:scale>
        <p:origin x="59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12/13/2018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12/13/2018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12/13/2018</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7067" y="1797269"/>
            <a:ext cx="7766936" cy="2253567"/>
          </a:xfrm>
        </p:spPr>
        <p:txBody>
          <a:bodyPr/>
          <a:lstStyle/>
          <a:p>
            <a:r>
              <a:rPr lang="sr-Cyrl-BA" sz="4800" dirty="0" smtClean="0"/>
              <a:t>Систем заштите и спасавања у природним катастрофама </a:t>
            </a:r>
            <a:endParaRPr lang="en-US" sz="4800" dirty="0"/>
          </a:p>
        </p:txBody>
      </p:sp>
      <p:sp>
        <p:nvSpPr>
          <p:cNvPr id="3" name="Subtitle 2"/>
          <p:cNvSpPr>
            <a:spLocks noGrp="1"/>
          </p:cNvSpPr>
          <p:nvPr>
            <p:ph type="subTitle" idx="1"/>
          </p:nvPr>
        </p:nvSpPr>
        <p:spPr/>
        <p:txBody>
          <a:bodyPr>
            <a:normAutofit fontScale="92500" lnSpcReduction="20000"/>
          </a:bodyPr>
          <a:lstStyle/>
          <a:p>
            <a:r>
              <a:rPr lang="sr-Latn-BA" sz="3600" b="1" dirty="0"/>
              <a:t>2</a:t>
            </a:r>
            <a:r>
              <a:rPr lang="sr-Cyrl-BA" sz="3600" b="1" dirty="0" smtClean="0"/>
              <a:t>.Врсте природних </a:t>
            </a:r>
            <a:r>
              <a:rPr lang="sr-Cyrl-BA" sz="3600" b="1" dirty="0" smtClean="0"/>
              <a:t>катастрофа</a:t>
            </a:r>
          </a:p>
          <a:p>
            <a:r>
              <a:rPr lang="sr-Cyrl-BA" sz="3600" b="1" dirty="0" smtClean="0"/>
              <a:t>(литосферске катастрофе)</a:t>
            </a:r>
            <a:endParaRPr lang="en-US" sz="3600" b="1" dirty="0"/>
          </a:p>
        </p:txBody>
      </p:sp>
    </p:spTree>
    <p:extLst>
      <p:ext uri="{BB962C8B-B14F-4D97-AF65-F5344CB8AC3E}">
        <p14:creationId xmlns:p14="http://schemas.microsoft.com/office/powerpoint/2010/main" val="5662974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861847"/>
            <a:ext cx="8781977" cy="5179515"/>
          </a:xfrm>
        </p:spPr>
        <p:txBody>
          <a:bodyPr>
            <a:noAutofit/>
          </a:bodyPr>
          <a:lstStyle/>
          <a:p>
            <a:r>
              <a:rPr lang="sr-Latn-RS" sz="2000" dirty="0"/>
              <a:t>Оштећења која земљотрес узрокује, зависе од карактеристика погођене области. </a:t>
            </a:r>
            <a:r>
              <a:rPr lang="sr-Cyrl-RS" sz="2000" dirty="0"/>
              <a:t>Наиме, б</a:t>
            </a:r>
            <a:r>
              <a:rPr lang="sr-Latn-RS" sz="2000" dirty="0"/>
              <a:t>рој жртава земљотреса поред густине насељености би</a:t>
            </a:r>
            <a:r>
              <a:rPr lang="sr-Cyrl-RS" sz="2000" dirty="0"/>
              <a:t>т</a:t>
            </a:r>
            <a:r>
              <a:rPr lang="sr-Latn-RS" sz="2000" dirty="0"/>
              <a:t>но </a:t>
            </a:r>
            <a:r>
              <a:rPr lang="sr-Cyrl-RS" sz="2000" dirty="0"/>
              <a:t>је одређен</a:t>
            </a:r>
            <a:r>
              <a:rPr lang="sr-Latn-RS" sz="2000" dirty="0"/>
              <a:t> и карактер</a:t>
            </a:r>
            <a:r>
              <a:rPr lang="sr-Cyrl-RS" sz="2000" dirty="0"/>
              <a:t>ом</a:t>
            </a:r>
            <a:r>
              <a:rPr lang="sr-Latn-RS" sz="2000" dirty="0"/>
              <a:t> градње, старосн</a:t>
            </a:r>
            <a:r>
              <a:rPr lang="sr-Cyrl-RS" sz="2000" dirty="0"/>
              <a:t>ом</a:t>
            </a:r>
            <a:r>
              <a:rPr lang="sr-Latn-RS" sz="2000" dirty="0"/>
              <a:t> структур</a:t>
            </a:r>
            <a:r>
              <a:rPr lang="sr-Cyrl-RS" sz="2000" dirty="0"/>
              <a:t>ом</a:t>
            </a:r>
            <a:r>
              <a:rPr lang="sr-Latn-RS" sz="2000" dirty="0"/>
              <a:t> становништва, трајање</a:t>
            </a:r>
            <a:r>
              <a:rPr lang="sr-Cyrl-RS" sz="2000" dirty="0"/>
              <a:t>м</a:t>
            </a:r>
            <a:r>
              <a:rPr lang="sr-Latn-RS" sz="2000" dirty="0"/>
              <a:t> потреса</a:t>
            </a:r>
            <a:r>
              <a:rPr lang="sr-Cyrl-RS" sz="2000" dirty="0"/>
              <a:t>.</a:t>
            </a:r>
            <a:r>
              <a:rPr lang="sr-Latn-RS" sz="2000" dirty="0"/>
              <a:t>  Ако се удар деси у ненастањеном подручју, губици људских живота и имовине су мали. Са друге стране</a:t>
            </a:r>
            <a:r>
              <a:rPr lang="sr-Cyrl-RS" sz="2000" dirty="0"/>
              <a:t>,</a:t>
            </a:r>
            <a:r>
              <a:rPr lang="sr-Latn-RS" sz="2000" dirty="0"/>
              <a:t> ако земљотрес погоди велики град</a:t>
            </a:r>
            <a:r>
              <a:rPr lang="sr-Cyrl-RS" sz="2000" dirty="0"/>
              <a:t>, где је скоцентрисан велики део становништва и инфраструктуре </a:t>
            </a:r>
            <a:r>
              <a:rPr lang="sr-Latn-RS" sz="2000" dirty="0"/>
              <a:t> могућ је велики број смртних случајева и повређивања</a:t>
            </a:r>
            <a:r>
              <a:rPr lang="sr-Cyrl-RS" sz="2000" dirty="0"/>
              <a:t>, односно ситуација је </a:t>
            </a:r>
            <a:r>
              <a:rPr lang="sr-Latn-RS" sz="2000" dirty="0"/>
              <a:t>праћен масовним разарањима. Међутим, понеки земљотреси нису и главна несрећа, јер пожари и поплаве изазване земљотресом могу нанети чак и тежа оштећења од самог потреса. Неки земљотрес, на пример, може разорити брану изнад града или долине узрокујући поплаве које могу помести све пред собом. Потреси земљишта могу такође проузроковати и друге елементарне </a:t>
            </a:r>
            <a:r>
              <a:rPr lang="sr-Latn-RS" sz="2000" dirty="0" smtClean="0"/>
              <a:t>несреће</a:t>
            </a:r>
            <a:r>
              <a:rPr lang="sr-Cyrl-BA" sz="2000" dirty="0" smtClean="0"/>
              <a:t>,</a:t>
            </a:r>
            <a:r>
              <a:rPr lang="sr-Latn-RS" sz="2000" dirty="0" smtClean="0"/>
              <a:t> </a:t>
            </a:r>
            <a:r>
              <a:rPr lang="sr-Latn-RS" sz="2000" dirty="0"/>
              <a:t>на пример, у планинама може доћи до одрона земљишта или до лавине. </a:t>
            </a:r>
            <a:endParaRPr lang="sr-Cyrl-BA" sz="2000" dirty="0"/>
          </a:p>
        </p:txBody>
      </p:sp>
    </p:spTree>
    <p:extLst>
      <p:ext uri="{BB962C8B-B14F-4D97-AF65-F5344CB8AC3E}">
        <p14:creationId xmlns:p14="http://schemas.microsoft.com/office/powerpoint/2010/main" val="2054264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241739"/>
            <a:ext cx="8596668" cy="5799624"/>
          </a:xfrm>
        </p:spPr>
        <p:txBody>
          <a:bodyPr/>
          <a:lstStyle/>
          <a:p>
            <a:r>
              <a:rPr lang="sr-Latn-RS" dirty="0"/>
              <a:t>Колико је за </a:t>
            </a:r>
            <a:r>
              <a:rPr lang="sr-Cyrl-RS" dirty="0"/>
              <a:t>активности</a:t>
            </a:r>
            <a:r>
              <a:rPr lang="sr-Latn-RS" dirty="0"/>
              <a:t> заштите и спасавање важно познавање основних карактеристика, а пре свега последица земљотреса, исто је толико и важно познавање реакције људи на подручју погођеним овом елементарном непогодом.За разлику од великих поплава или рата за које постоји време уочавања и прихватања, земљотреси, посебно катастрофални који се </a:t>
            </a:r>
            <a:r>
              <a:rPr lang="sr-Cyrl-RS" dirty="0"/>
              <a:t>увек </a:t>
            </a:r>
            <a:r>
              <a:rPr lang="sr-Latn-RS" dirty="0"/>
              <a:t>догађају изненада, изазивају психички удар снаге неупоредиве са било каквим стресовима. </a:t>
            </a:r>
            <a:endParaRPr lang="sr-Cyrl-BA" dirty="0" smtClean="0"/>
          </a:p>
          <a:p>
            <a:endParaRPr lang="sr-Cyrl-BA"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5668" y="2511971"/>
            <a:ext cx="7620000" cy="3614683"/>
          </a:xfrm>
          <a:prstGeom prst="rect">
            <a:avLst/>
          </a:prstGeom>
        </p:spPr>
      </p:pic>
    </p:spTree>
    <p:extLst>
      <p:ext uri="{BB962C8B-B14F-4D97-AF65-F5344CB8AC3E}">
        <p14:creationId xmlns:p14="http://schemas.microsoft.com/office/powerpoint/2010/main" val="38418507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5311" y="420414"/>
            <a:ext cx="10100442" cy="6358757"/>
          </a:xfrm>
        </p:spPr>
        <p:txBody>
          <a:bodyPr>
            <a:noAutofit/>
          </a:bodyPr>
          <a:lstStyle/>
          <a:p>
            <a:pPr marL="0" indent="0">
              <a:buNone/>
            </a:pPr>
            <a:r>
              <a:rPr lang="sr-Cyrl-BA" sz="2000" dirty="0" smtClean="0"/>
              <a:t>	Како се понашају људи?</a:t>
            </a:r>
          </a:p>
          <a:p>
            <a:r>
              <a:rPr lang="sr-Latn-RS" sz="2000" dirty="0" smtClean="0"/>
              <a:t>После </a:t>
            </a:r>
            <a:r>
              <a:rPr lang="sr-Latn-RS" sz="2000" dirty="0"/>
              <a:t>првих испољених реакција страха, узбуђење јењава, људи тихо говоре, ужурбаност замењује организованије понашање уз појаву првих група смирених појединаца спремних за акцију спасавања себе и других. </a:t>
            </a:r>
            <a:endParaRPr lang="sr-Cyrl-BA" sz="2000" dirty="0" smtClean="0"/>
          </a:p>
          <a:p>
            <a:r>
              <a:rPr lang="sr-Latn-RS" sz="2000" dirty="0" smtClean="0"/>
              <a:t>Наредних </a:t>
            </a:r>
            <a:r>
              <a:rPr lang="sr-Latn-RS" sz="2000" dirty="0"/>
              <a:t>дана, део становништва бесциљно лута, занесеношћу се бранећи од сурове стварности. Они су одсутни, најчешће ћуте или неповезано говоре. За разлику од њих, други део становништва је хиперактиван, али неплански и непримерено, док се трећи мало креће показујући знаке емотивне одузетости, заборављају на храну и углавном </a:t>
            </a:r>
            <a:r>
              <a:rPr lang="sr-Latn-RS" sz="2000" dirty="0" smtClean="0"/>
              <a:t>ћуте</a:t>
            </a:r>
            <a:r>
              <a:rPr lang="sr-Cyrl-BA" sz="2000" dirty="0" smtClean="0"/>
              <a:t>.</a:t>
            </a:r>
            <a:r>
              <a:rPr lang="sr-Latn-RS" sz="2000" dirty="0" smtClean="0"/>
              <a:t> Део </a:t>
            </a:r>
            <a:r>
              <a:rPr lang="sr-Latn-RS" sz="2000" dirty="0"/>
              <a:t>њих показује видне манифестације туге, постају потиштени, апатични и равнодушни на бол других</a:t>
            </a:r>
            <a:r>
              <a:rPr lang="sr-Latn-RS" sz="2000" dirty="0" smtClean="0"/>
              <a:t>.</a:t>
            </a:r>
            <a:endParaRPr lang="sr-Cyrl-BA" sz="2000" dirty="0" smtClean="0"/>
          </a:p>
          <a:p>
            <a:r>
              <a:rPr lang="sr-Latn-RS" sz="2000" dirty="0" smtClean="0"/>
              <a:t>Следећи </a:t>
            </a:r>
            <a:r>
              <a:rPr lang="sr-Latn-RS" sz="2000" dirty="0"/>
              <a:t>дани карактеришу се тиме сто се појединци почињу жалити на лупање и стезање око срца, стомачне тегобе и слабости у ногама и обично се појачано зноје. Сан им је немиран, ходају погнуто, а на свако чак и најмање подрхтавање тла реагују </a:t>
            </a:r>
            <a:r>
              <a:rPr lang="sr-Latn-RS" sz="2000" dirty="0" smtClean="0"/>
              <a:t>панично</a:t>
            </a:r>
            <a:r>
              <a:rPr lang="sr-Cyrl-BA" sz="2000" dirty="0" smtClean="0"/>
              <a:t>.</a:t>
            </a:r>
            <a:r>
              <a:rPr lang="sr-Latn-RS" sz="2000" dirty="0" smtClean="0"/>
              <a:t> </a:t>
            </a:r>
            <a:endParaRPr lang="sr-Cyrl-BA" sz="2000" dirty="0" smtClean="0"/>
          </a:p>
          <a:p>
            <a:r>
              <a:rPr lang="sr-Latn-RS" sz="2000" dirty="0"/>
              <a:t>Психичко стање затрпаних у рушевинама је још теже, а сваки накнадни потрес рапидно исцрпљује њихову психичку снагу и одбрамбене способности. За разлику од њих реакција затрпаних у згради којима само порушени зидови или врата спречавају излазак из рушевина је знатно блажа поготову ако успоставе контакт са спасиоцима.</a:t>
            </a:r>
            <a:endParaRPr lang="sr-Cyrl-BA" sz="2000" dirty="0"/>
          </a:p>
        </p:txBody>
      </p:sp>
    </p:spTree>
    <p:extLst>
      <p:ext uri="{BB962C8B-B14F-4D97-AF65-F5344CB8AC3E}">
        <p14:creationId xmlns:p14="http://schemas.microsoft.com/office/powerpoint/2010/main" val="32020764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294291"/>
            <a:ext cx="9307495" cy="6316716"/>
          </a:xfrm>
        </p:spPr>
        <p:txBody>
          <a:bodyPr/>
          <a:lstStyle/>
          <a:p>
            <a:pPr marL="0" indent="0">
              <a:buNone/>
            </a:pPr>
            <a:r>
              <a:rPr lang="sr-Cyrl-BA" dirty="0" smtClean="0"/>
              <a:t>	</a:t>
            </a:r>
            <a:r>
              <a:rPr lang="sr-Cyrl-BA" sz="2000" dirty="0" smtClean="0"/>
              <a:t>Може ли се земљотрес предвидјети?</a:t>
            </a:r>
          </a:p>
          <a:p>
            <a:r>
              <a:rPr lang="sr-Cyrl-RS" sz="2000" dirty="0"/>
              <a:t>Додатну забринутост представља чињеница да и</a:t>
            </a:r>
            <a:r>
              <a:rPr lang="sr-Latn-RS" sz="2000" dirty="0"/>
              <a:t> поред значајног развоја сеизмологиј</a:t>
            </a:r>
            <a:r>
              <a:rPr lang="sr-Cyrl-RS" sz="2000" dirty="0"/>
              <a:t>е</a:t>
            </a:r>
            <a:r>
              <a:rPr lang="sr-Latn-RS" sz="2000" dirty="0"/>
              <a:t> током протеклог периода, још увек није постигнут један од најважнијих циљева – предвиђање локалитета и почетка земљотреса</a:t>
            </a:r>
            <a:r>
              <a:rPr lang="sr-Cyrl-RS" sz="2000" dirty="0"/>
              <a:t> као и последица које може да проузрокује</a:t>
            </a:r>
            <a:r>
              <a:rPr lang="sr-Latn-RS" sz="2000" dirty="0"/>
              <a:t>. </a:t>
            </a:r>
            <a:endParaRPr lang="sr-Cyrl-BA" sz="2000" dirty="0" smtClean="0"/>
          </a:p>
          <a:p>
            <a:r>
              <a:rPr lang="sr-Latn-RS" sz="2000" dirty="0"/>
              <a:t>Дугогодишњи становници трусних области инсистирају на томе да могу осетити наилазак земљотреса. Њихове индиције заснивају се на необичном понашању животиња, хемијским променама ваде, необичним светлостима, или необичног затишја тзв. времена земљотреса. </a:t>
            </a:r>
            <a:endParaRPr lang="sr-Cyrl-BA" sz="2000" dirty="0" smtClean="0"/>
          </a:p>
          <a:p>
            <a:r>
              <a:rPr lang="sr-Latn-RS" sz="2000" dirty="0" smtClean="0"/>
              <a:t>Што </a:t>
            </a:r>
            <a:r>
              <a:rPr lang="sr-Latn-RS" sz="2000" dirty="0"/>
              <a:t>су се истраживачи више бавили проучавањем фенономена земљотреса све су чешће долазили до закључка да има нечега у наведеним традиционалним веровањима. Верује се да кретања која претходе земљотресу производе електричну струју која разлаже подземну воду и доводи до ослобађања јона водоника и кисеоника у ваздух. Ови јони затим могу произвести маглу, облаке и необично затишје карактеристично за време земљотреса. Исти набој може бити узрок земљотресном светлу, ватреним лоптама, бљеску и сабласним светлима на небу о којима се извештава пре или за време покретања </a:t>
            </a:r>
            <a:r>
              <a:rPr lang="sr-Latn-RS" sz="2000" dirty="0" smtClean="0"/>
              <a:t>плоча</a:t>
            </a:r>
            <a:r>
              <a:rPr lang="sr-Cyrl-BA" sz="2000" dirty="0" smtClean="0"/>
              <a:t>.</a:t>
            </a:r>
            <a:r>
              <a:rPr lang="sr-Latn-RS" sz="2000" dirty="0" smtClean="0"/>
              <a:t> </a:t>
            </a:r>
            <a:endParaRPr lang="sr-Cyrl-BA" sz="2000" dirty="0"/>
          </a:p>
        </p:txBody>
      </p:sp>
    </p:spTree>
    <p:extLst>
      <p:ext uri="{BB962C8B-B14F-4D97-AF65-F5344CB8AC3E}">
        <p14:creationId xmlns:p14="http://schemas.microsoft.com/office/powerpoint/2010/main" val="4210847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336331"/>
            <a:ext cx="9896074" cy="6521669"/>
          </a:xfrm>
        </p:spPr>
        <p:txBody>
          <a:bodyPr/>
          <a:lstStyle/>
          <a:p>
            <a:r>
              <a:rPr lang="ru-RU" dirty="0" err="1"/>
              <a:t>Доносиоци</a:t>
            </a:r>
            <a:r>
              <a:rPr lang="ru-RU" dirty="0"/>
              <a:t> </a:t>
            </a:r>
            <a:r>
              <a:rPr lang="ru-RU" dirty="0" err="1"/>
              <a:t>одлука</a:t>
            </a:r>
            <a:r>
              <a:rPr lang="ru-RU" dirty="0"/>
              <a:t> у </a:t>
            </a:r>
            <a:r>
              <a:rPr lang="ru-RU" dirty="0" err="1"/>
              <a:t>заједници</a:t>
            </a:r>
            <a:r>
              <a:rPr lang="ru-RU" dirty="0"/>
              <a:t> </a:t>
            </a:r>
            <a:r>
              <a:rPr lang="ru-RU" dirty="0" err="1"/>
              <a:t>често</a:t>
            </a:r>
            <a:r>
              <a:rPr lang="ru-RU" dirty="0"/>
              <a:t> </a:t>
            </a:r>
            <a:r>
              <a:rPr lang="ru-RU" dirty="0" err="1"/>
              <a:t>траже</a:t>
            </a:r>
            <a:r>
              <a:rPr lang="ru-RU" dirty="0"/>
              <a:t> </a:t>
            </a:r>
            <a:r>
              <a:rPr lang="ru-RU" dirty="0" err="1"/>
              <a:t>смернице</a:t>
            </a:r>
            <a:r>
              <a:rPr lang="ru-RU" dirty="0"/>
              <a:t> од </a:t>
            </a:r>
            <a:r>
              <a:rPr lang="ru-RU" dirty="0" err="1"/>
              <a:t>научника</a:t>
            </a:r>
            <a:r>
              <a:rPr lang="ru-RU" dirty="0"/>
              <a:t> и </a:t>
            </a:r>
            <a:r>
              <a:rPr lang="ru-RU" dirty="0" err="1"/>
              <a:t>инжењера</a:t>
            </a:r>
            <a:r>
              <a:rPr lang="ru-RU" dirty="0"/>
              <a:t> приликом </a:t>
            </a:r>
            <a:r>
              <a:rPr lang="ru-RU" dirty="0" err="1"/>
              <a:t>процене</a:t>
            </a:r>
            <a:r>
              <a:rPr lang="ru-RU" dirty="0"/>
              <a:t> </a:t>
            </a:r>
            <a:r>
              <a:rPr lang="ru-RU" dirty="0" err="1"/>
              <a:t>ризика</a:t>
            </a:r>
            <a:r>
              <a:rPr lang="ru-RU" dirty="0"/>
              <a:t> од </a:t>
            </a:r>
            <a:r>
              <a:rPr lang="ru-RU" dirty="0" err="1"/>
              <a:t>земљотреса</a:t>
            </a:r>
            <a:r>
              <a:rPr lang="ru-RU" dirty="0"/>
              <a:t> и </a:t>
            </a:r>
            <a:r>
              <a:rPr lang="ru-RU" dirty="0" err="1"/>
              <a:t>питају</a:t>
            </a:r>
            <a:r>
              <a:rPr lang="ru-RU" dirty="0"/>
              <a:t>: Где треба да </a:t>
            </a:r>
            <a:r>
              <a:rPr lang="ru-RU" dirty="0" err="1"/>
              <a:t>очекујемо</a:t>
            </a:r>
            <a:r>
              <a:rPr lang="ru-RU" dirty="0"/>
              <a:t> </a:t>
            </a:r>
            <a:r>
              <a:rPr lang="ru-RU" dirty="0" err="1"/>
              <a:t>земљотрес</a:t>
            </a:r>
            <a:r>
              <a:rPr lang="ru-RU" dirty="0"/>
              <a:t>? </a:t>
            </a:r>
            <a:r>
              <a:rPr lang="ru-RU" dirty="0" err="1"/>
              <a:t>Колико</a:t>
            </a:r>
            <a:r>
              <a:rPr lang="ru-RU" dirty="0"/>
              <a:t> </a:t>
            </a:r>
            <a:r>
              <a:rPr lang="ru-RU" dirty="0" err="1"/>
              <a:t>ће</a:t>
            </a:r>
            <a:r>
              <a:rPr lang="ru-RU" dirty="0"/>
              <a:t> </a:t>
            </a:r>
            <a:r>
              <a:rPr lang="ru-RU" dirty="0" err="1"/>
              <a:t>вероватно</a:t>
            </a:r>
            <a:r>
              <a:rPr lang="ru-RU" dirty="0"/>
              <a:t> </a:t>
            </a:r>
            <a:r>
              <a:rPr lang="ru-RU" dirty="0" err="1"/>
              <a:t>јак</a:t>
            </a:r>
            <a:r>
              <a:rPr lang="ru-RU" dirty="0"/>
              <a:t> </a:t>
            </a:r>
            <a:r>
              <a:rPr lang="ru-RU" dirty="0" err="1"/>
              <a:t>земљотрес</a:t>
            </a:r>
            <a:r>
              <a:rPr lang="ru-RU" dirty="0"/>
              <a:t> да буде? </a:t>
            </a:r>
            <a:r>
              <a:rPr lang="ru-RU" dirty="0" err="1"/>
              <a:t>Колико</a:t>
            </a:r>
            <a:r>
              <a:rPr lang="ru-RU" dirty="0"/>
              <a:t> </a:t>
            </a:r>
            <a:r>
              <a:rPr lang="ru-RU" dirty="0" err="1"/>
              <a:t>ће</a:t>
            </a:r>
            <a:r>
              <a:rPr lang="ru-RU" dirty="0"/>
              <a:t> се </a:t>
            </a:r>
            <a:r>
              <a:rPr lang="ru-RU" dirty="0" err="1"/>
              <a:t>често</a:t>
            </a:r>
            <a:r>
              <a:rPr lang="ru-RU" dirty="0"/>
              <a:t> </a:t>
            </a:r>
            <a:r>
              <a:rPr lang="ru-RU" dirty="0" err="1"/>
              <a:t>овакви</a:t>
            </a:r>
            <a:r>
              <a:rPr lang="ru-RU" dirty="0"/>
              <a:t> </a:t>
            </a:r>
            <a:r>
              <a:rPr lang="ru-RU" dirty="0" err="1"/>
              <a:t>земљотреси</a:t>
            </a:r>
            <a:r>
              <a:rPr lang="ru-RU" dirty="0"/>
              <a:t> </a:t>
            </a:r>
            <a:r>
              <a:rPr lang="ru-RU" dirty="0" err="1"/>
              <a:t>дешавати</a:t>
            </a:r>
            <a:r>
              <a:rPr lang="ru-RU" dirty="0"/>
              <a:t>? </a:t>
            </a:r>
            <a:r>
              <a:rPr lang="ru-RU" dirty="0" err="1"/>
              <a:t>Колико</a:t>
            </a:r>
            <a:r>
              <a:rPr lang="ru-RU" dirty="0"/>
              <a:t> </a:t>
            </a:r>
            <a:r>
              <a:rPr lang="ru-RU" dirty="0" err="1"/>
              <a:t>јако</a:t>
            </a:r>
            <a:r>
              <a:rPr lang="ru-RU" dirty="0"/>
              <a:t> и </a:t>
            </a:r>
            <a:r>
              <a:rPr lang="ru-RU" dirty="0" err="1"/>
              <a:t>са</a:t>
            </a:r>
            <a:r>
              <a:rPr lang="ru-RU" dirty="0"/>
              <a:t> </a:t>
            </a:r>
            <a:r>
              <a:rPr lang="ru-RU" dirty="0" err="1"/>
              <a:t>каквом</a:t>
            </a:r>
            <a:r>
              <a:rPr lang="ru-RU" dirty="0"/>
              <a:t> </a:t>
            </a:r>
            <a:r>
              <a:rPr lang="ru-RU" dirty="0" err="1"/>
              <a:t>учесталошћу</a:t>
            </a:r>
            <a:r>
              <a:rPr lang="ru-RU" dirty="0"/>
              <a:t> </a:t>
            </a:r>
            <a:r>
              <a:rPr lang="ru-RU" dirty="0" err="1"/>
              <a:t>вибрирања</a:t>
            </a:r>
            <a:r>
              <a:rPr lang="ru-RU" dirty="0"/>
              <a:t> </a:t>
            </a:r>
            <a:r>
              <a:rPr lang="ru-RU" dirty="0" err="1"/>
              <a:t>ће</a:t>
            </a:r>
            <a:r>
              <a:rPr lang="ru-RU" dirty="0"/>
              <a:t> се </a:t>
            </a:r>
            <a:r>
              <a:rPr lang="ru-RU" dirty="0" err="1"/>
              <a:t>земља</a:t>
            </a:r>
            <a:r>
              <a:rPr lang="ru-RU" dirty="0"/>
              <a:t> </a:t>
            </a:r>
            <a:r>
              <a:rPr lang="ru-RU" dirty="0" err="1"/>
              <a:t>трести</a:t>
            </a:r>
            <a:r>
              <a:rPr lang="ru-RU" dirty="0"/>
              <a:t>? </a:t>
            </a:r>
            <a:r>
              <a:rPr lang="ru-RU" dirty="0" err="1"/>
              <a:t>Који</a:t>
            </a:r>
            <a:r>
              <a:rPr lang="ru-RU" dirty="0"/>
              <a:t> </a:t>
            </a:r>
            <a:r>
              <a:rPr lang="ru-RU" dirty="0" err="1"/>
              <a:t>други</a:t>
            </a:r>
            <a:r>
              <a:rPr lang="ru-RU" dirty="0"/>
              <a:t> </a:t>
            </a:r>
            <a:r>
              <a:rPr lang="ru-RU" dirty="0" err="1"/>
              <a:t>геолошки</a:t>
            </a:r>
            <a:r>
              <a:rPr lang="ru-RU" dirty="0"/>
              <a:t> </a:t>
            </a:r>
            <a:r>
              <a:rPr lang="ru-RU" dirty="0" err="1"/>
              <a:t>ефекти</a:t>
            </a:r>
            <a:r>
              <a:rPr lang="ru-RU" dirty="0"/>
              <a:t> </a:t>
            </a:r>
            <a:r>
              <a:rPr lang="ru-RU" dirty="0" err="1"/>
              <a:t>као</a:t>
            </a:r>
            <a:r>
              <a:rPr lang="ru-RU" dirty="0"/>
              <a:t> </a:t>
            </a:r>
            <a:r>
              <a:rPr lang="ru-RU" dirty="0" err="1"/>
              <a:t>што</a:t>
            </a:r>
            <a:r>
              <a:rPr lang="ru-RU" dirty="0"/>
              <a:t> су </a:t>
            </a:r>
            <a:r>
              <a:rPr lang="ru-RU" dirty="0" err="1"/>
              <a:t>накнадна</a:t>
            </a:r>
            <a:r>
              <a:rPr lang="ru-RU" dirty="0"/>
              <a:t> </a:t>
            </a:r>
            <a:r>
              <a:rPr lang="ru-RU" dirty="0" err="1"/>
              <a:t>подрхтавања</a:t>
            </a:r>
            <a:r>
              <a:rPr lang="ru-RU" dirty="0"/>
              <a:t>, </a:t>
            </a:r>
            <a:r>
              <a:rPr lang="ru-RU" dirty="0" err="1"/>
              <a:t>клизишта</a:t>
            </a:r>
            <a:r>
              <a:rPr lang="ru-RU" dirty="0"/>
              <a:t>, </a:t>
            </a:r>
            <a:r>
              <a:rPr lang="ru-RU" dirty="0" err="1"/>
              <a:t>отапања</a:t>
            </a:r>
            <a:r>
              <a:rPr lang="ru-RU" dirty="0"/>
              <a:t>, </a:t>
            </a:r>
            <a:r>
              <a:rPr lang="ru-RU" dirty="0" err="1"/>
              <a:t>површинска</a:t>
            </a:r>
            <a:r>
              <a:rPr lang="ru-RU" dirty="0"/>
              <a:t> </a:t>
            </a:r>
            <a:r>
              <a:rPr lang="ru-RU" dirty="0" err="1"/>
              <a:t>пуцања</a:t>
            </a:r>
            <a:r>
              <a:rPr lang="ru-RU" dirty="0"/>
              <a:t>, </a:t>
            </a:r>
            <a:r>
              <a:rPr lang="ru-RU" dirty="0" err="1"/>
              <a:t>издизања</a:t>
            </a:r>
            <a:r>
              <a:rPr lang="ru-RU" dirty="0"/>
              <a:t>, </a:t>
            </a:r>
            <a:r>
              <a:rPr lang="ru-RU" dirty="0" err="1"/>
              <a:t>слагања</a:t>
            </a:r>
            <a:r>
              <a:rPr lang="ru-RU" dirty="0"/>
              <a:t> или </a:t>
            </a:r>
            <a:r>
              <a:rPr lang="ru-RU" dirty="0" err="1"/>
              <a:t>цунамији</a:t>
            </a:r>
            <a:r>
              <a:rPr lang="ru-RU" dirty="0"/>
              <a:t> би могли да се </a:t>
            </a:r>
            <a:r>
              <a:rPr lang="ru-RU" dirty="0" err="1"/>
              <a:t>десе</a:t>
            </a:r>
            <a:r>
              <a:rPr lang="ru-RU" dirty="0"/>
              <a:t>? </a:t>
            </a:r>
            <a:endParaRPr lang="ru-RU" dirty="0" smtClean="0"/>
          </a:p>
          <a:p>
            <a:r>
              <a:rPr lang="sr-Latn-RS" dirty="0"/>
              <a:t>Анализирањем  броја, трендова, последица, временске и геопросторне дистрибуције земљотреса у периоду од 1900. до 2013. године, можемо истаћи да је у односу на укупан број земљотреса по континентима, у поменутом периоду, највише земљотреса се догодило у Азији, затим у Америци, Европи, Африци, а најмање у </a:t>
            </a:r>
            <a:r>
              <a:rPr lang="sr-Latn-RS" dirty="0" smtClean="0"/>
              <a:t>Океанији</a:t>
            </a:r>
            <a:r>
              <a:rPr lang="sr-Cyrl-BA" dirty="0" smtClean="0"/>
              <a:t>.</a:t>
            </a:r>
            <a:endParaRPr lang="sr-Cyrl-BA"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6904" y="3390899"/>
            <a:ext cx="6350000" cy="3124200"/>
          </a:xfrm>
          <a:prstGeom prst="rect">
            <a:avLst/>
          </a:prstGeom>
        </p:spPr>
      </p:pic>
    </p:spTree>
    <p:extLst>
      <p:ext uri="{BB962C8B-B14F-4D97-AF65-F5344CB8AC3E}">
        <p14:creationId xmlns:p14="http://schemas.microsoft.com/office/powerpoint/2010/main" val="7504992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72571" y="342079"/>
            <a:ext cx="7796237" cy="3578280"/>
          </a:xfrm>
        </p:spPr>
        <p:txBody>
          <a:bodyPr/>
          <a:lstStyle/>
          <a:p>
            <a:endParaRPr lang="sr-Cyrl-BA" dirty="0" smtClean="0"/>
          </a:p>
          <a:p>
            <a:endParaRPr lang="sr-Cyrl-BA" dirty="0"/>
          </a:p>
          <a:p>
            <a:endParaRPr lang="sr-Cyrl-BA" dirty="0" smtClean="0"/>
          </a:p>
          <a:p>
            <a:pPr marL="0" indent="0" algn="ctr">
              <a:buNone/>
            </a:pPr>
            <a:endParaRPr lang="sr-Cyrl-BA" dirty="0"/>
          </a:p>
        </p:txBody>
      </p:sp>
      <p:pic>
        <p:nvPicPr>
          <p:cNvPr id="1027" name="Picture 5" descr="1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8193" y="599089"/>
            <a:ext cx="5234152" cy="318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914400" y="5065986"/>
            <a:ext cx="8576441" cy="1323439"/>
          </a:xfrm>
          <a:prstGeom prst="rect">
            <a:avLst/>
          </a:prstGeom>
          <a:noFill/>
        </p:spPr>
        <p:txBody>
          <a:bodyPr wrap="square" rtlCol="0">
            <a:spAutoFit/>
          </a:bodyPr>
          <a:lstStyle/>
          <a:p>
            <a:r>
              <a:rPr lang="sr-Latn-RS" sz="2000" dirty="0"/>
              <a:t>У односу на државе, највише земљотреса се догодило у Кини 277, затим следе Индонезија 233, Иран 206, Турска 152, и Јапан 115. По броју погинулих на првом месту је у Кина 1</a:t>
            </a:r>
            <a:r>
              <a:rPr lang="ru-RU" sz="2000" dirty="0"/>
              <a:t>.</a:t>
            </a:r>
            <a:r>
              <a:rPr lang="sr-Latn-RS" sz="2000" dirty="0"/>
              <a:t>751</a:t>
            </a:r>
            <a:r>
              <a:rPr lang="ru-RU" sz="2000" dirty="0"/>
              <a:t>.</a:t>
            </a:r>
            <a:r>
              <a:rPr lang="sr-Latn-RS" sz="2000" dirty="0"/>
              <a:t>161, затим следе Хаити 445</a:t>
            </a:r>
            <a:r>
              <a:rPr lang="ru-RU" sz="2000" dirty="0"/>
              <a:t>.</a:t>
            </a:r>
            <a:r>
              <a:rPr lang="sr-Latn-RS" sz="2000" dirty="0"/>
              <a:t>152, Индонезија 396</a:t>
            </a:r>
            <a:r>
              <a:rPr lang="ru-RU" sz="2000" dirty="0"/>
              <a:t>.</a:t>
            </a:r>
            <a:r>
              <a:rPr lang="sr-Latn-RS" sz="2000" dirty="0"/>
              <a:t>896, Јапан 388</a:t>
            </a:r>
            <a:r>
              <a:rPr lang="ru-RU" sz="2000" dirty="0"/>
              <a:t>.</a:t>
            </a:r>
            <a:r>
              <a:rPr lang="sr-Latn-RS" sz="2000" dirty="0"/>
              <a:t>740, и САД 310</a:t>
            </a:r>
            <a:r>
              <a:rPr lang="ru-RU" sz="2000" dirty="0"/>
              <a:t>.</a:t>
            </a:r>
            <a:r>
              <a:rPr lang="sr-Latn-RS" sz="2000" dirty="0"/>
              <a:t>800. </a:t>
            </a:r>
            <a:endParaRPr lang="sr-Cyrl-BA" sz="2000" dirty="0"/>
          </a:p>
        </p:txBody>
      </p:sp>
      <p:sp>
        <p:nvSpPr>
          <p:cNvPr id="8" name="TextBox 7"/>
          <p:cNvSpPr txBox="1"/>
          <p:nvPr/>
        </p:nvSpPr>
        <p:spPr>
          <a:xfrm>
            <a:off x="7746124" y="1103586"/>
            <a:ext cx="1944413" cy="3693319"/>
          </a:xfrm>
          <a:prstGeom prst="rect">
            <a:avLst/>
          </a:prstGeom>
          <a:noFill/>
        </p:spPr>
        <p:txBody>
          <a:bodyPr wrap="square" rtlCol="0">
            <a:spAutoFit/>
          </a:bodyPr>
          <a:lstStyle/>
          <a:p>
            <a:r>
              <a:rPr lang="sr-Latn-RS"/>
              <a:t>Посматрано по континентима, највећи број земљотреса се догодио у Азији (54,71 %), затим следе Америка (21,74 %), Европа (12,97 %), Африка (6,38 %) и на крају Океанија (4,20 %) </a:t>
            </a:r>
            <a:endParaRPr lang="sr-Cyrl-BA" dirty="0"/>
          </a:p>
        </p:txBody>
      </p:sp>
    </p:spTree>
    <p:extLst>
      <p:ext uri="{BB962C8B-B14F-4D97-AF65-F5344CB8AC3E}">
        <p14:creationId xmlns:p14="http://schemas.microsoft.com/office/powerpoint/2010/main" val="41655486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189186"/>
            <a:ext cx="9811990" cy="6668813"/>
          </a:xfrm>
        </p:spPr>
        <p:txBody>
          <a:bodyPr>
            <a:normAutofit/>
          </a:bodyPr>
          <a:lstStyle/>
          <a:p>
            <a:pPr marL="0" indent="0">
              <a:buNone/>
            </a:pPr>
            <a:r>
              <a:rPr lang="sr-Cyrl-RS" sz="2000" b="1" dirty="0" smtClean="0"/>
              <a:t>	2. Клизишта</a:t>
            </a:r>
            <a:r>
              <a:rPr lang="sr-Cyrl-RS" sz="2000" b="1" dirty="0"/>
              <a:t>, одрони и урушавање </a:t>
            </a:r>
            <a:r>
              <a:rPr lang="sr-Cyrl-RS" sz="2000" b="1" dirty="0" smtClean="0"/>
              <a:t>тла</a:t>
            </a:r>
          </a:p>
          <a:p>
            <a:pPr marL="0" indent="0">
              <a:buNone/>
            </a:pPr>
            <a:r>
              <a:rPr lang="sr-Latn-RS" dirty="0"/>
              <a:t>Клизишта су сеизмолошке, литосферске </a:t>
            </a:r>
            <a:r>
              <a:rPr lang="sr-Cyrl-RS" dirty="0"/>
              <a:t>катастрофе</a:t>
            </a:r>
            <a:r>
              <a:rPr lang="sr-Latn-RS" dirty="0"/>
              <a:t> током којих може доћи до померања неколико милиона кубних метара земљишта и огромних маса стена и то на површини и од неколико квадратних </a:t>
            </a:r>
            <a:r>
              <a:rPr lang="sr-Latn-RS" dirty="0" smtClean="0"/>
              <a:t>километара</a:t>
            </a:r>
            <a:r>
              <a:rPr lang="sr-Cyrl-BA" dirty="0" smtClean="0"/>
              <a:t>.</a:t>
            </a:r>
            <a:r>
              <a:rPr lang="sr-Latn-RS" dirty="0" smtClean="0"/>
              <a:t> Ова </a:t>
            </a:r>
            <a:r>
              <a:rPr lang="sr-Cyrl-RS" dirty="0"/>
              <a:t>сеизмолошка природна опасност</a:t>
            </a:r>
            <a:r>
              <a:rPr lang="sr-Latn-RS" dirty="0"/>
              <a:t> је веома честа на косим и јако стрмим теренима, али се јавља и на благим косинама. Изучавање великог броја клизишта указује на извесну </a:t>
            </a:r>
            <a:r>
              <a:rPr lang="sr-Latn-RS" dirty="0" smtClean="0"/>
              <a:t>цикличност</a:t>
            </a:r>
            <a:r>
              <a:rPr lang="sr-Cyrl-BA" dirty="0" smtClean="0"/>
              <a:t>.</a:t>
            </a:r>
          </a:p>
          <a:p>
            <a:pPr marL="0" indent="0">
              <a:buNone/>
            </a:pPr>
            <a:r>
              <a:rPr lang="sr-Cyrl-BA" dirty="0"/>
              <a:t>Д</a:t>
            </a:r>
            <a:r>
              <a:rPr lang="sr-Latn-RS" dirty="0" smtClean="0"/>
              <a:t>ва </a:t>
            </a:r>
            <a:r>
              <a:rPr lang="sr-Latn-RS" dirty="0"/>
              <a:t>непосредна узрока за настанак клизишта су: а) промене напона у тлу, најчешће услед осцилација нивоа подземних вода б) смањење отпорности тла на смицање услед промене основних особина – густине и влжности слојева </a:t>
            </a:r>
            <a:r>
              <a:rPr lang="sr-Latn-RS" dirty="0" smtClean="0"/>
              <a:t>тла</a:t>
            </a:r>
            <a:r>
              <a:rPr lang="sr-Cyrl-BA" dirty="0" smtClean="0"/>
              <a:t>.</a:t>
            </a:r>
            <a:r>
              <a:rPr lang="sr-Latn-RS" dirty="0" smtClean="0"/>
              <a:t>  </a:t>
            </a:r>
            <a:endParaRPr lang="sr-Cyrl-BA" sz="2000"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0037" y="3172153"/>
            <a:ext cx="4648200" cy="3486150"/>
          </a:xfrm>
          <a:prstGeom prst="rect">
            <a:avLst/>
          </a:prstGeom>
        </p:spPr>
      </p:pic>
    </p:spTree>
    <p:extLst>
      <p:ext uri="{BB962C8B-B14F-4D97-AF65-F5344CB8AC3E}">
        <p14:creationId xmlns:p14="http://schemas.microsoft.com/office/powerpoint/2010/main" val="14111944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357352"/>
            <a:ext cx="9486169" cy="6500647"/>
          </a:xfrm>
        </p:spPr>
        <p:txBody>
          <a:bodyPr/>
          <a:lstStyle/>
          <a:p>
            <a:r>
              <a:rPr lang="sr-Latn-RS" dirty="0"/>
              <a:t>Иако природна клизишта могу настати у сваком годишњем добу, нека истраживања показују да су она најчешћа у периоду од фебруара до маја (85%) док се свега 4% дешава у летњем периоду, а 9% у јесењем, што је у сагласности са хидролошким </a:t>
            </a:r>
            <a:r>
              <a:rPr lang="sr-Latn-RS" dirty="0" smtClean="0"/>
              <a:t>приликама</a:t>
            </a:r>
            <a:r>
              <a:rPr lang="sr-Cyrl-BA" dirty="0" smtClean="0"/>
              <a:t>.</a:t>
            </a:r>
          </a:p>
          <a:p>
            <a:r>
              <a:rPr lang="sr-Cyrl-RS" dirty="0"/>
              <a:t>Јасно је</a:t>
            </a:r>
            <a:r>
              <a:rPr lang="sr-Latn-RS" dirty="0"/>
              <a:t> какве штете изазивају покренуте масе на постојећим друмским, железничким и другим саобраћајницама, у подручју градова и насељених места, у водотоцима и акумулацијама и подручју индустријских постројења. Клизишта према томе озбиљно угрожавају безбедност саобраћаја, могу проузроковати катастрофалне поплаве и знатно смањити површину често изузетно квалитетног пољопривредног </a:t>
            </a:r>
            <a:r>
              <a:rPr lang="sr-Latn-RS" dirty="0" smtClean="0"/>
              <a:t>земљишта</a:t>
            </a:r>
            <a:r>
              <a:rPr lang="sr-Cyrl-BA" dirty="0" smtClean="0"/>
              <a:t>.</a:t>
            </a:r>
            <a:endParaRPr lang="sr-Cyrl-BA"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7679" y="3415862"/>
            <a:ext cx="5540266" cy="3245233"/>
          </a:xfrm>
          <a:prstGeom prst="rect">
            <a:avLst/>
          </a:prstGeom>
        </p:spPr>
      </p:pic>
    </p:spTree>
    <p:extLst>
      <p:ext uri="{BB962C8B-B14F-4D97-AF65-F5344CB8AC3E}">
        <p14:creationId xmlns:p14="http://schemas.microsoft.com/office/powerpoint/2010/main" val="34779647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4291" y="315309"/>
            <a:ext cx="10962288" cy="6432331"/>
          </a:xfrm>
          <a:prstGeom prst="rect">
            <a:avLst/>
          </a:prstGeom>
        </p:spPr>
      </p:pic>
    </p:spTree>
    <p:extLst>
      <p:ext uri="{BB962C8B-B14F-4D97-AF65-F5344CB8AC3E}">
        <p14:creationId xmlns:p14="http://schemas.microsoft.com/office/powerpoint/2010/main" val="13359444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409903"/>
            <a:ext cx="7772983" cy="6264166"/>
          </a:xfrm>
        </p:spPr>
        <p:txBody>
          <a:bodyPr/>
          <a:lstStyle/>
          <a:p>
            <a:r>
              <a:rPr lang="sr-Cyrl-RS" dirty="0"/>
              <a:t>Широм света, у периоду од 1963. до 1993. године клизишта су проузроковала просечно 1.550 смртних случајева годишње (Davis, 2009)</a:t>
            </a:r>
            <a:r>
              <a:rPr lang="sr-Latn-RS" dirty="0"/>
              <a:t>. </a:t>
            </a:r>
            <a:r>
              <a:rPr lang="sr-Cyrl-RS" dirty="0"/>
              <a:t>Међутим, ни један догађај из новије историје не може да се мери са клизиштима која су се догодила између 15. и 17. децембра 1999. Године у Каракасу у Венецуели. Услед интензивних киша дошло је до покретања клизишта, при којима је погинуло 30.000 људи. Обилне кише проузроковале су укупно 28 клизишта, која су носила материјал укупне запремине 58.500</a:t>
            </a:r>
            <a:r>
              <a:rPr lang="sr-Latn-RS" dirty="0"/>
              <a:t> м</a:t>
            </a:r>
            <a:r>
              <a:rPr lang="sr-Latn-RS" baseline="30000" dirty="0"/>
              <a:t>3</a:t>
            </a:r>
            <a:r>
              <a:rPr lang="sr-Cyrl-RS" dirty="0"/>
              <a:t>. </a:t>
            </a:r>
            <a:endParaRPr lang="sr-Cyrl-RS" dirty="0" smtClean="0"/>
          </a:p>
          <a:p>
            <a:pPr marL="0" indent="0">
              <a:buNone/>
            </a:pPr>
            <a:endParaRPr lang="sr-Cyrl-RS" dirty="0"/>
          </a:p>
          <a:p>
            <a:pPr marL="0" indent="0">
              <a:buNone/>
            </a:pPr>
            <a:endParaRPr lang="sr-Cyrl-RS" dirty="0" smtClean="0"/>
          </a:p>
          <a:p>
            <a:pPr marL="0" indent="0">
              <a:buNone/>
            </a:pPr>
            <a:endParaRPr lang="sr-Cyrl-RS" dirty="0"/>
          </a:p>
          <a:p>
            <a:pPr marL="0" indent="0" algn="ctr">
              <a:buNone/>
            </a:pPr>
            <a:endParaRPr lang="sr-Cyrl-BA" dirty="0"/>
          </a:p>
        </p:txBody>
      </p:sp>
      <p:pic>
        <p:nvPicPr>
          <p:cNvPr id="2050"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8363" y="2716432"/>
            <a:ext cx="5400675" cy="353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rot="1203946">
            <a:off x="8912772" y="2002559"/>
            <a:ext cx="1786759" cy="5078313"/>
          </a:xfrm>
          <a:prstGeom prst="rect">
            <a:avLst/>
          </a:prstGeom>
          <a:noFill/>
        </p:spPr>
        <p:txBody>
          <a:bodyPr wrap="square" rtlCol="0">
            <a:spAutoFit/>
          </a:bodyPr>
          <a:lstStyle/>
          <a:p>
            <a:r>
              <a:rPr lang="sr-Latn-RS" dirty="0"/>
              <a:t>Од последица клизишта, одрона и урушавања тла </a:t>
            </a:r>
            <a:r>
              <a:rPr lang="sr-Latn-RS" dirty="0" smtClean="0"/>
              <a:t>у </a:t>
            </a:r>
            <a:r>
              <a:rPr lang="sr-Latn-RS" dirty="0"/>
              <a:t>односу на континенте, највише погинулих било је у Азији (71,05%), затим у Америци (17,13%), у Европи (10,85%), а најмање у Океанији (0,13 %). </a:t>
            </a:r>
            <a:endParaRPr lang="sr-Cyrl-BA" dirty="0"/>
          </a:p>
        </p:txBody>
      </p:sp>
    </p:spTree>
    <p:extLst>
      <p:ext uri="{BB962C8B-B14F-4D97-AF65-F5344CB8AC3E}">
        <p14:creationId xmlns:p14="http://schemas.microsoft.com/office/powerpoint/2010/main" val="880135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8883" y="714703"/>
            <a:ext cx="10026869" cy="5917325"/>
          </a:xfrm>
        </p:spPr>
        <p:txBody>
          <a:bodyPr>
            <a:noAutofit/>
          </a:bodyPr>
          <a:lstStyle/>
          <a:p>
            <a:r>
              <a:rPr lang="sr-Latn-RS" sz="2000" dirty="0"/>
              <a:t>Последњих година, озбиљне дискусије се воде на локалном и међународном нивоу о климатским променама и њиховом утицају на природне катастрофе које су сваке године све бројније и озбиљније. Истражујући њихове међусобне утицаје, научници широм света се најчешће баве питањем постојања везе између пораста просечне температуре на земљи и фреквенције (интезитета) природних </a:t>
            </a:r>
            <a:r>
              <a:rPr lang="sr-Latn-RS" sz="2000" dirty="0" smtClean="0"/>
              <a:t>катастрофа</a:t>
            </a:r>
            <a:r>
              <a:rPr lang="sr-Cyrl-BA" sz="2000" dirty="0" smtClean="0"/>
              <a:t>.</a:t>
            </a:r>
          </a:p>
          <a:p>
            <a:r>
              <a:rPr lang="sr-Cyrl-BA" sz="2000" dirty="0" smtClean="0"/>
              <a:t>Познато је - г</a:t>
            </a:r>
            <a:r>
              <a:rPr lang="sr-Latn-RS" sz="2000" dirty="0" smtClean="0"/>
              <a:t>лобално </a:t>
            </a:r>
            <a:r>
              <a:rPr lang="sr-Latn-RS" sz="2000" dirty="0"/>
              <a:t>загревање не утиче подједнако на све врсте </a:t>
            </a:r>
            <a:r>
              <a:rPr lang="sr-Latn-RS" sz="2000" dirty="0" smtClean="0"/>
              <a:t>катастрофа</a:t>
            </a:r>
            <a:r>
              <a:rPr lang="sr-Latn-RS" sz="2000" dirty="0"/>
              <a:t>, имајући у виду порекло њиховог настанка. Међутим, потребно је имати у виду и то да су природне катастрофе одувек постојале, а да климатске промене могу само утицати на повећање њиховог броја, интезитета и последица које оне наносе људима и њиховим материјалним </a:t>
            </a:r>
            <a:r>
              <a:rPr lang="sr-Latn-RS" sz="2000" dirty="0" smtClean="0"/>
              <a:t>добрима</a:t>
            </a:r>
            <a:r>
              <a:rPr lang="sr-Cyrl-BA" sz="2000" dirty="0" smtClean="0"/>
              <a:t>.</a:t>
            </a:r>
          </a:p>
          <a:p>
            <a:r>
              <a:rPr lang="sr-Latn-RS" sz="2000" dirty="0" smtClean="0"/>
              <a:t> </a:t>
            </a:r>
            <a:r>
              <a:rPr lang="sr-Cyrl-BA" sz="2000" dirty="0" smtClean="0"/>
              <a:t>Чињеница је да </a:t>
            </a:r>
            <a:r>
              <a:rPr lang="sr-Latn-RS" sz="2000" dirty="0" smtClean="0"/>
              <a:t>климатске </a:t>
            </a:r>
            <a:r>
              <a:rPr lang="sr-Latn-RS" sz="2000" dirty="0"/>
              <a:t>промене изазива емисија различитих гасова који директно или индиректно погоршавају природни процес којим се инфрацрвено зрачење заробљава у атмосфери, што изазива загревање, литосфере, атмосфере и </a:t>
            </a:r>
            <a:r>
              <a:rPr lang="sr-Latn-RS" sz="2000" dirty="0" smtClean="0"/>
              <a:t>хидросфере</a:t>
            </a:r>
            <a:r>
              <a:rPr lang="sr-Cyrl-BA" sz="2000" dirty="0" smtClean="0"/>
              <a:t>.</a:t>
            </a:r>
          </a:p>
          <a:p>
            <a:r>
              <a:rPr lang="sr-Latn-RS" sz="2000" dirty="0"/>
              <a:t>Дакле, глобално загревање које се карактерише повећавањем просечних температура на Земљи може бити директан/индиректан узрок пораста озбиљности (броја и интезитета) природних катастрофа. </a:t>
            </a:r>
            <a:r>
              <a:rPr lang="sr-Latn-RS" sz="2000" dirty="0" smtClean="0"/>
              <a:t> </a:t>
            </a:r>
            <a:endParaRPr lang="sr-Cyrl-BA" sz="2000" dirty="0"/>
          </a:p>
        </p:txBody>
      </p:sp>
    </p:spTree>
    <p:extLst>
      <p:ext uri="{BB962C8B-B14F-4D97-AF65-F5344CB8AC3E}">
        <p14:creationId xmlns:p14="http://schemas.microsoft.com/office/powerpoint/2010/main" val="9294421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1945" y="126125"/>
            <a:ext cx="10055935" cy="6611006"/>
          </a:xfrm>
        </p:spPr>
        <p:txBody>
          <a:bodyPr/>
          <a:lstStyle/>
          <a:p>
            <a:r>
              <a:rPr lang="sr-Cyrl-RS" dirty="0"/>
              <a:t>Стратегија просторног развоја и просторних планова посебна пажња се мора посветити анализи површина угрожених овим процесом. Акценат мора бити стављен на анализи примарних фактора који одређују појаву клизишта, као и на модификаторе самог процеса.Осим превентивних мера, сагледају се и конкретне мере спречавања клизишног процеса и санације насталих последица услед његовог штеног деловања на одређеној површини.</a:t>
            </a:r>
            <a:endParaRPr lang="en-US" dirty="0"/>
          </a:p>
          <a:p>
            <a:endParaRPr lang="sr-Cyrl-BA"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56780" y="1871170"/>
            <a:ext cx="7058025" cy="4629150"/>
          </a:xfrm>
          <a:prstGeom prst="rect">
            <a:avLst/>
          </a:prstGeom>
        </p:spPr>
      </p:pic>
    </p:spTree>
    <p:extLst>
      <p:ext uri="{BB962C8B-B14F-4D97-AF65-F5344CB8AC3E}">
        <p14:creationId xmlns:p14="http://schemas.microsoft.com/office/powerpoint/2010/main" val="15747594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336331"/>
            <a:ext cx="10242915" cy="6411310"/>
          </a:xfrm>
        </p:spPr>
        <p:txBody>
          <a:bodyPr/>
          <a:lstStyle/>
          <a:p>
            <a:pPr marL="0" indent="0">
              <a:buNone/>
            </a:pPr>
            <a:r>
              <a:rPr lang="sr-Cyrl-BA" dirty="0" smtClean="0"/>
              <a:t>	3. </a:t>
            </a:r>
            <a:r>
              <a:rPr lang="sr-Cyrl-BA" sz="2000" b="1" dirty="0" smtClean="0"/>
              <a:t>Вулканске ерупције</a:t>
            </a:r>
          </a:p>
          <a:p>
            <a:pPr marL="0" indent="0">
              <a:buNone/>
            </a:pPr>
            <a:r>
              <a:rPr lang="sr-Latn-RS" dirty="0"/>
              <a:t>Земљине плоче се непрекидно крећу и сударају једна с другом креирајући земљотресе и зоне притиска које доводе до вулканских ерупција (Robock, 2000). Пошто се горњи омотач састоји од стена са блиским тачкама топљења мале промене притиска или температуре у стању су да изазову топљење. Вреле, истопљене стене лакше од околних, познате као магма, крећу се према површини и понекад се скупљају у области високог притиска. Када се овај притисак повећа и постане сувише велик, магма понекад експлодира нагоре и овај величанствен догађај познат је као вулкан. </a:t>
            </a:r>
            <a:endParaRPr lang="sr-Cyrl-BA" sz="2000" b="1"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4781" y="3188846"/>
            <a:ext cx="2685881" cy="3426373"/>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2814" y="3252894"/>
            <a:ext cx="6096000" cy="3362325"/>
          </a:xfrm>
          <a:prstGeom prst="rect">
            <a:avLst/>
          </a:prstGeom>
        </p:spPr>
      </p:pic>
    </p:spTree>
    <p:extLst>
      <p:ext uri="{BB962C8B-B14F-4D97-AF65-F5344CB8AC3E}">
        <p14:creationId xmlns:p14="http://schemas.microsoft.com/office/powerpoint/2010/main" val="1708398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273269"/>
            <a:ext cx="10684350" cy="6705600"/>
          </a:xfrm>
        </p:spPr>
        <p:txBody>
          <a:bodyPr/>
          <a:lstStyle/>
          <a:p>
            <a:r>
              <a:rPr lang="sr-Latn-RS" dirty="0"/>
              <a:t>По дефиницији, вулкан је сваки отвор у Земљи који емитује вреле гасове, врели пепео или лаву која заправо представља магму доспелу на површину </a:t>
            </a:r>
            <a:r>
              <a:rPr lang="sr-Latn-RS" dirty="0" smtClean="0"/>
              <a:t>Земље</a:t>
            </a:r>
            <a:r>
              <a:rPr lang="sr-Cyrl-BA" dirty="0" smtClean="0"/>
              <a:t>.</a:t>
            </a:r>
            <a:r>
              <a:rPr lang="sr-Latn-RS" dirty="0" smtClean="0"/>
              <a:t> </a:t>
            </a:r>
            <a:r>
              <a:rPr lang="sr-Cyrl-BA" dirty="0" smtClean="0"/>
              <a:t>Вулкан који није </a:t>
            </a:r>
            <a:r>
              <a:rPr lang="sr-Latn-RS" dirty="0" smtClean="0"/>
              <a:t>активан </a:t>
            </a:r>
            <a:r>
              <a:rPr lang="sr-Latn-RS" dirty="0"/>
              <a:t>у дужем временском периоду, он се сматра угашеним или мртвим, што значи да неће доћи до његове ерупције. За вулкан који само спава ерупције су могуће у неком наредном периоду. Понекад се људи изненаде када такав вулкан поново постане активан. Планина Св. Хелена у Монтани (САД) спавала је 123 године када је 1980. године изненада дошло до ерупције. Експлозија је била равна експлозији 500 мањих атомских бомби, али је на срећу проузроковала релативно мали број смртних </a:t>
            </a:r>
            <a:r>
              <a:rPr lang="sr-Latn-RS" dirty="0" smtClean="0"/>
              <a:t>случајева</a:t>
            </a:r>
            <a:r>
              <a:rPr lang="sr-Cyrl-BA" dirty="0" smtClean="0"/>
              <a:t>.</a:t>
            </a:r>
            <a:r>
              <a:rPr lang="sr-Latn-RS" dirty="0" smtClean="0"/>
              <a:t> </a:t>
            </a:r>
            <a:endParaRPr lang="sr-Cyrl-BA"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3500" y="3069021"/>
            <a:ext cx="8672348" cy="3531803"/>
          </a:xfrm>
          <a:prstGeom prst="rect">
            <a:avLst/>
          </a:prstGeom>
        </p:spPr>
      </p:pic>
    </p:spTree>
    <p:extLst>
      <p:ext uri="{BB962C8B-B14F-4D97-AF65-F5344CB8AC3E}">
        <p14:creationId xmlns:p14="http://schemas.microsoft.com/office/powerpoint/2010/main" val="36239953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325821"/>
            <a:ext cx="9969573" cy="6274676"/>
          </a:xfrm>
        </p:spPr>
        <p:txBody>
          <a:bodyPr>
            <a:normAutofit/>
          </a:bodyPr>
          <a:lstStyle/>
          <a:p>
            <a:r>
              <a:rPr lang="sr-Latn-RS" sz="2000" dirty="0"/>
              <a:t>Крајолик вулканском ерупцијом погођеног подручја се нагло мења, руше се планине, мења се топографија и формира се површина од охлађене лаве. Осим тога, вулкани могу проузроковати многе друге природне катастрофе укључујући потресе, цунами, лавине и јаке кише комбиноване са вулканским </a:t>
            </a:r>
            <a:r>
              <a:rPr lang="sr-Latn-RS" sz="2000" dirty="0" smtClean="0"/>
              <a:t>пепелом</a:t>
            </a:r>
            <a:r>
              <a:rPr lang="sr-Cyrl-BA" sz="2000" dirty="0" smtClean="0"/>
              <a:t>.</a:t>
            </a:r>
          </a:p>
          <a:p>
            <a:pPr marL="0" indent="0">
              <a:buNone/>
            </a:pPr>
            <a:endParaRPr lang="sr-Cyrl-BA" sz="2000" dirty="0"/>
          </a:p>
          <a:p>
            <a:pPr marL="0" indent="0">
              <a:buNone/>
            </a:pPr>
            <a:endParaRPr lang="sr-Cyrl-BA" sz="2000" dirty="0" smtClean="0"/>
          </a:p>
          <a:p>
            <a:pPr marL="0" indent="0">
              <a:buNone/>
            </a:pPr>
            <a:endParaRPr lang="sr-Cyrl-BA" sz="2000"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6654" y="2572734"/>
            <a:ext cx="4762500" cy="3765003"/>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5" y="2572733"/>
            <a:ext cx="3699241" cy="3765003"/>
          </a:xfrm>
          <a:prstGeom prst="rect">
            <a:avLst/>
          </a:prstGeom>
        </p:spPr>
      </p:pic>
    </p:spTree>
    <p:extLst>
      <p:ext uri="{BB962C8B-B14F-4D97-AF65-F5344CB8AC3E}">
        <p14:creationId xmlns:p14="http://schemas.microsoft.com/office/powerpoint/2010/main" val="24459128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126125"/>
            <a:ext cx="6361641" cy="6432330"/>
          </a:xfrm>
        </p:spPr>
        <p:txBody>
          <a:bodyPr>
            <a:normAutofit lnSpcReduction="10000"/>
          </a:bodyPr>
          <a:lstStyle/>
          <a:p>
            <a:r>
              <a:rPr lang="sr-Latn-RS" sz="2000" dirty="0"/>
              <a:t>Иако су појединачни делови пепела мали и лаки, у највећим количинама понекад створеним током ерупције, пепео може да буде веома деструктиван. Двадесет центиметара пепела је довољно да падне већина кровова; мање од тога је потребно у топлим подручјима где кровови нису дизјанирани да поднесу наносе снега. Пепео може такође да изазове озбиљне проблеме за авионе пошто мотори авиона могу да стану кад уђу у облак пепела. Густ авионски саобраћај од Северне Америке и Европе до источне Азије – око 20000 људи дневно и десетине хиљада летова годишње – је посебна брига због активних вулкана у зони субдукције на северној ивици пацифичке тектонске плоче (Wijkman &amp; Timberlake, 1984). Авиони су случајно залутали у прилично густе облаке вулканског пепела више од 100 пута између 1980. и 2004. године; од којих 7 случајева је довело до губитка снаге мотора и скорих падова. </a:t>
            </a:r>
            <a:endParaRPr lang="sr-Cyrl-BA" sz="2000" dirty="0"/>
          </a:p>
          <a:p>
            <a:endParaRPr lang="sr-Cyrl-BA"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8975" y="2385848"/>
            <a:ext cx="5068942" cy="4172607"/>
          </a:xfrm>
          <a:prstGeom prst="rect">
            <a:avLst/>
          </a:prstGeom>
        </p:spPr>
      </p:pic>
    </p:spTree>
    <p:extLst>
      <p:ext uri="{BB962C8B-B14F-4D97-AF65-F5344CB8AC3E}">
        <p14:creationId xmlns:p14="http://schemas.microsoft.com/office/powerpoint/2010/main" val="33984115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8166" y="199698"/>
            <a:ext cx="7062951" cy="6579474"/>
          </a:xfrm>
        </p:spPr>
        <p:txBody>
          <a:bodyPr>
            <a:noAutofit/>
          </a:bodyPr>
          <a:lstStyle/>
          <a:p>
            <a:r>
              <a:rPr lang="sr-Cyrl-RS" dirty="0"/>
              <a:t>Вулканске ерупције представљају значајне природне литосферске опасности које могу довести до великих разарања и људских жртава (Robock, 2000). Зато, постоји потреба прогнозе њиховог јављања, као и њихових манифестација, како би се дефинисале могућности правовременог обавештавања и заштите локалног становништва као и санација последица. Дугорочне прогнозе и утврђивање ризика од вулканске активности служе за израду процене врста ризика и њихове учесталости кроз историју. У циљу лакшег спровођења мониторинга  вулкана, као и брже и боље размене информација, 1981. године у Гваделупеу је формирана Светска организација вулканских опсерваторија (</a:t>
            </a:r>
            <a:r>
              <a:rPr lang="sr-Latn-RS" dirty="0"/>
              <a:t>WOVO</a:t>
            </a:r>
            <a:r>
              <a:rPr lang="sr-Cyrl-RS" dirty="0"/>
              <a:t>)</a:t>
            </a:r>
            <a:r>
              <a:rPr lang="sr-Latn-RS" dirty="0"/>
              <a:t>. Она</a:t>
            </a:r>
            <a:r>
              <a:rPr lang="sr-Cyrl-RS" dirty="0"/>
              <a:t> је наредне године прерасла у Међународну асоцијацију вулканологије и хемије од стране комисије за Земљишну унутрашњост. </a:t>
            </a:r>
            <a:endParaRPr lang="sr-Cyrl-RS" dirty="0" smtClean="0"/>
          </a:p>
          <a:p>
            <a:r>
              <a:rPr lang="sr-Latn-RS" dirty="0"/>
              <a:t>Вулкани привлаче људе да живе на њиховим падинама из много разлога, а један од њих је свакако и богато вулканско </a:t>
            </a:r>
            <a:r>
              <a:rPr lang="sr-Latn-RS" dirty="0" smtClean="0"/>
              <a:t>земљиште</a:t>
            </a:r>
            <a:r>
              <a:rPr lang="sr-Cyrl-BA" dirty="0" smtClean="0"/>
              <a:t>.</a:t>
            </a:r>
          </a:p>
          <a:p>
            <a:r>
              <a:rPr lang="sr-Latn-RS" dirty="0" smtClean="0"/>
              <a:t> </a:t>
            </a:r>
            <a:r>
              <a:rPr lang="sr-Latn-RS" dirty="0"/>
              <a:t>Системи упозорења могу да смање ризик, али угроженост људи који живе близу вулкана се тешко смањује осим неизбежном евакуацијом. </a:t>
            </a:r>
            <a:r>
              <a:rPr lang="en-US" dirty="0" err="1"/>
              <a:t>Око</a:t>
            </a:r>
            <a:r>
              <a:rPr lang="en-US" dirty="0"/>
              <a:t> </a:t>
            </a:r>
            <a:r>
              <a:rPr lang="en-US" dirty="0" err="1"/>
              <a:t>педесет</a:t>
            </a:r>
            <a:r>
              <a:rPr lang="en-US" dirty="0"/>
              <a:t> </a:t>
            </a:r>
            <a:r>
              <a:rPr lang="en-US" dirty="0" err="1"/>
              <a:t>вулкана</a:t>
            </a:r>
            <a:r>
              <a:rPr lang="en-US" dirty="0"/>
              <a:t> </a:t>
            </a:r>
            <a:r>
              <a:rPr lang="en-US" dirty="0" err="1"/>
              <a:t>еруптира</a:t>
            </a:r>
            <a:r>
              <a:rPr lang="en-US" dirty="0"/>
              <a:t> </a:t>
            </a:r>
            <a:r>
              <a:rPr lang="en-US" dirty="0" err="1"/>
              <a:t>сваке</a:t>
            </a:r>
            <a:r>
              <a:rPr lang="en-US" dirty="0"/>
              <a:t> </a:t>
            </a:r>
            <a:r>
              <a:rPr lang="en-US" dirty="0" err="1"/>
              <a:t>године</a:t>
            </a:r>
            <a:r>
              <a:rPr lang="en-US" dirty="0"/>
              <a:t> и </a:t>
            </a:r>
            <a:r>
              <a:rPr lang="en-US" dirty="0" err="1"/>
              <a:t>катастрофална</a:t>
            </a:r>
            <a:r>
              <a:rPr lang="en-US" dirty="0"/>
              <a:t> </a:t>
            </a:r>
            <a:r>
              <a:rPr lang="en-US" dirty="0" err="1"/>
              <a:t>ерупција</a:t>
            </a:r>
            <a:r>
              <a:rPr lang="en-US" dirty="0"/>
              <a:t> </a:t>
            </a:r>
            <a:r>
              <a:rPr lang="en-US" dirty="0" err="1"/>
              <a:t>се</a:t>
            </a:r>
            <a:r>
              <a:rPr lang="en-US" dirty="0"/>
              <a:t> </a:t>
            </a:r>
            <a:r>
              <a:rPr lang="en-US" dirty="0" err="1"/>
              <a:t>најчешће</a:t>
            </a:r>
            <a:r>
              <a:rPr lang="en-US" dirty="0"/>
              <a:t> </a:t>
            </a:r>
            <a:r>
              <a:rPr lang="en-US" dirty="0" err="1"/>
              <a:t>дешава</a:t>
            </a:r>
            <a:r>
              <a:rPr lang="en-US" dirty="0"/>
              <a:t> </a:t>
            </a:r>
            <a:r>
              <a:rPr lang="en-US" dirty="0" err="1"/>
              <a:t>једном</a:t>
            </a:r>
            <a:r>
              <a:rPr lang="en-US" dirty="0"/>
              <a:t> у 100 </a:t>
            </a:r>
            <a:r>
              <a:rPr lang="en-US" dirty="0" err="1" smtClean="0"/>
              <a:t>година</a:t>
            </a:r>
            <a:r>
              <a:rPr lang="sr-Cyrl-BA" dirty="0" smtClean="0"/>
              <a:t>.</a:t>
            </a:r>
            <a:r>
              <a:rPr lang="en-US" dirty="0" smtClean="0"/>
              <a:t> </a:t>
            </a:r>
            <a:endParaRPr lang="sr-Cyrl-BA"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1117" y="0"/>
            <a:ext cx="4960883" cy="6858000"/>
          </a:xfrm>
          <a:prstGeom prst="rect">
            <a:avLst/>
          </a:prstGeom>
        </p:spPr>
      </p:pic>
    </p:spTree>
    <p:extLst>
      <p:ext uri="{BB962C8B-B14F-4D97-AF65-F5344CB8AC3E}">
        <p14:creationId xmlns:p14="http://schemas.microsoft.com/office/powerpoint/2010/main" val="36119821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283779"/>
            <a:ext cx="8596668" cy="5757583"/>
          </a:xfrm>
        </p:spPr>
        <p:txBody>
          <a:bodyPr/>
          <a:lstStyle/>
          <a:p>
            <a:r>
              <a:rPr lang="sr-Latn-RS" dirty="0"/>
              <a:t>У период од 1900. до 2013. године, на светском нивоу, највише вулканских ерупција догодило у Азији (186), а најмање у Европи (24). У односу на укупан број вулканских ерупција у том периоду, на првом месту је Азија (186), па Америка (162), Океанија (46), Африка (34) и на крају Европа (24). </a:t>
            </a:r>
            <a:endParaRPr lang="sr-Cyrl-BA" dirty="0" smtClean="0"/>
          </a:p>
          <a:p>
            <a:pPr marL="0" indent="0">
              <a:buNone/>
            </a:pPr>
            <a:endParaRPr lang="sr-Cyrl-BA" dirty="0"/>
          </a:p>
          <a:p>
            <a:pPr marL="0" indent="0">
              <a:buNone/>
            </a:pPr>
            <a:endParaRPr lang="sr-Cyrl-BA" dirty="0" smtClean="0"/>
          </a:p>
          <a:p>
            <a:pPr marL="0" indent="0">
              <a:buNone/>
            </a:pPr>
            <a:endParaRPr lang="sr-Cyrl-BA" dirty="0"/>
          </a:p>
          <a:p>
            <a:pPr marL="0" indent="0" algn="ctr">
              <a:buNone/>
            </a:pPr>
            <a:endParaRPr lang="sr-Cyrl-BA" dirty="0"/>
          </a:p>
        </p:txBody>
      </p:sp>
      <p:pic>
        <p:nvPicPr>
          <p:cNvPr id="1026" name="Picture 8" descr="D:\1. KRIMINALISTICKO-POLICIJSKA AKADEMIJA\1. KNJIGE, CASOPISI I CLANCI\3. CLANCI\3. MOJI CLANCI\1. OBJAVLJENI\NBP\Vulkanske erupcij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9991" y="2201424"/>
            <a:ext cx="6469609" cy="419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31434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0924" y="441434"/>
            <a:ext cx="9753600" cy="6253655"/>
          </a:xfrm>
        </p:spPr>
        <p:txBody>
          <a:bodyPr/>
          <a:lstStyle/>
          <a:p>
            <a:r>
              <a:rPr lang="sr-Latn-RS" sz="2000" dirty="0"/>
              <a:t>Велики број истраживања и студија широм света је идентификовао и доказао међусобну повезаност глобалног загревања и природних катастрофа користећи различите статистичке </a:t>
            </a:r>
            <a:r>
              <a:rPr lang="sr-Latn-RS" sz="2000" dirty="0" smtClean="0"/>
              <a:t>моделе</a:t>
            </a:r>
            <a:r>
              <a:rPr lang="sr-Cyrl-BA" sz="2000" dirty="0" smtClean="0"/>
              <a:t>.</a:t>
            </a:r>
          </a:p>
          <a:p>
            <a:r>
              <a:rPr lang="sr-Cyrl-BA" sz="2000" dirty="0"/>
              <a:t>Н</a:t>
            </a:r>
            <a:r>
              <a:rPr lang="sr-Latn-RS" sz="2000" dirty="0" smtClean="0"/>
              <a:t>пр</a:t>
            </a:r>
            <a:r>
              <a:rPr lang="sr-Latn-RS" sz="2000" dirty="0"/>
              <a:t>. уколико се пође од чињенице да се снага урагана заснива на топлоти океана и мора, а која се касније претвара и у механичку снагу, лако се да испистати веза између промена у </a:t>
            </a:r>
            <a:r>
              <a:rPr lang="sr-Latn-RS" sz="2000" dirty="0" smtClean="0"/>
              <a:t>температури</a:t>
            </a:r>
            <a:r>
              <a:rPr lang="sr-Cyrl-BA" sz="2000" dirty="0" smtClean="0"/>
              <a:t> </a:t>
            </a:r>
            <a:r>
              <a:rPr lang="sr-Latn-RS" sz="2000" dirty="0" smtClean="0"/>
              <a:t>океана </a:t>
            </a:r>
            <a:r>
              <a:rPr lang="sr-Latn-RS" sz="2000" dirty="0"/>
              <a:t>и снази урагана у последњих неколико година. </a:t>
            </a:r>
            <a:endParaRPr lang="sr-Cyrl-BA" sz="2000" dirty="0" smtClean="0"/>
          </a:p>
          <a:p>
            <a:pPr marL="0" indent="0" algn="ctr">
              <a:buNone/>
            </a:pPr>
            <a:r>
              <a:rPr lang="sr-Cyrl-RS" sz="2800" b="1" dirty="0" smtClean="0"/>
              <a:t>Врсте </a:t>
            </a:r>
            <a:r>
              <a:rPr lang="sr-Cyrl-RS" sz="2800" b="1" dirty="0"/>
              <a:t>природних катастрофа</a:t>
            </a:r>
            <a:r>
              <a:rPr lang="sr-Latn-RS" sz="2800" b="1" dirty="0" smtClean="0"/>
              <a:t> </a:t>
            </a:r>
            <a:endParaRPr lang="sr-Cyrl-BA" sz="2800" b="1" dirty="0" smtClean="0"/>
          </a:p>
          <a:p>
            <a:pPr marL="0" indent="0">
              <a:buNone/>
            </a:pPr>
            <a:r>
              <a:rPr lang="sr-Latn-RS" sz="2000" dirty="0"/>
              <a:t>Катастрофе су природни и људски изазвани догађаји који имају негативан утицај на заједницу, регион или државу. Догађаји повезани са катастрофом могу да превазиђу ресурсе одговора и да имају опасне економске, социјалне или еколошке утицаје.</a:t>
            </a:r>
            <a:r>
              <a:rPr lang="en-US" sz="2000" dirty="0"/>
              <a:t> П</a:t>
            </a:r>
            <a:r>
              <a:rPr lang="sr-Cyrl-CS" sz="2000" dirty="0"/>
              <a:t>оследњих деценија </a:t>
            </a:r>
            <a:r>
              <a:rPr lang="en-US" sz="2000" dirty="0" err="1"/>
              <a:t>није</a:t>
            </a:r>
            <a:r>
              <a:rPr lang="en-US" sz="2000" dirty="0"/>
              <a:t> </a:t>
            </a:r>
            <a:r>
              <a:rPr lang="sr-Cyrl-CS" sz="2000" dirty="0"/>
              <a:t>евидентан </a:t>
            </a:r>
            <a:r>
              <a:rPr lang="en-US" sz="2000" dirty="0" err="1"/>
              <a:t>само</a:t>
            </a:r>
            <a:r>
              <a:rPr lang="en-US" sz="2000" dirty="0"/>
              <a:t> </a:t>
            </a:r>
            <a:r>
              <a:rPr lang="sr-Cyrl-CS" sz="2000" dirty="0"/>
              <a:t>тренд повећања броја, него је присутно и повећање њихове </a:t>
            </a:r>
            <a:r>
              <a:rPr lang="sr-Cyrl-CS" sz="2000" dirty="0" smtClean="0"/>
              <a:t>деструктивности.</a:t>
            </a:r>
          </a:p>
          <a:p>
            <a:pPr marL="0" indent="0">
              <a:buNone/>
            </a:pPr>
            <a:r>
              <a:rPr lang="sr-Cyrl-CS" sz="2000" dirty="0" smtClean="0"/>
              <a:t> </a:t>
            </a:r>
            <a:r>
              <a:rPr lang="sr-Latn-RS" sz="2000" dirty="0"/>
              <a:t>Природне катастрофе, као штетни догађаји по људе, њихова материјална добра и животну средину, дешавају се на/у различитим сферама земље (литосфера, хидросфера, атмосфера и биосфера), као што су нпр. земљотреси, поплаве, епидемије, урагани, итд. </a:t>
            </a:r>
            <a:endParaRPr lang="sr-Cyrl-BA" sz="2400" b="1" dirty="0"/>
          </a:p>
        </p:txBody>
      </p:sp>
    </p:spTree>
    <p:extLst>
      <p:ext uri="{BB962C8B-B14F-4D97-AF65-F5344CB8AC3E}">
        <p14:creationId xmlns:p14="http://schemas.microsoft.com/office/powerpoint/2010/main" val="34567129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367862"/>
            <a:ext cx="9360045" cy="6490137"/>
          </a:xfrm>
        </p:spPr>
        <p:txBody>
          <a:bodyPr>
            <a:normAutofit/>
          </a:bodyPr>
          <a:lstStyle/>
          <a:p>
            <a:pPr marL="0" indent="0" algn="ctr">
              <a:buNone/>
            </a:pPr>
            <a:r>
              <a:rPr lang="sr-Cyrl-BA" sz="2400" b="1" dirty="0" smtClean="0"/>
              <a:t>Подјела по више основа</a:t>
            </a:r>
          </a:p>
          <a:p>
            <a:endParaRPr lang="sr-Cyrl-BA" sz="2000" b="1" dirty="0" smtClean="0"/>
          </a:p>
          <a:p>
            <a:r>
              <a:rPr lang="sr-Latn-RS" sz="2000" b="1" dirty="0" smtClean="0"/>
              <a:t>У </a:t>
            </a:r>
            <a:r>
              <a:rPr lang="sr-Latn-RS" sz="2000" b="1" dirty="0"/>
              <a:t>зависности од природе процеса настанка</a:t>
            </a:r>
            <a:r>
              <a:rPr lang="sr-Latn-RS" sz="2000" dirty="0"/>
              <a:t>, природне катастрофе могу да се поделе на</a:t>
            </a:r>
            <a:r>
              <a:rPr lang="sr-Latn-RS" sz="2000" b="1" dirty="0"/>
              <a:t>: геофизичке </a:t>
            </a:r>
            <a:r>
              <a:rPr lang="sr-Latn-RS" sz="2000" dirty="0"/>
              <a:t>(земљотреси, вулкани, цунами, клизишта, блатишта); </a:t>
            </a:r>
            <a:r>
              <a:rPr lang="sr-Latn-RS" sz="2000" b="1" dirty="0"/>
              <a:t>метеоролошке</a:t>
            </a:r>
            <a:r>
              <a:rPr lang="sr-Latn-RS" sz="2000" dirty="0"/>
              <a:t> (тропски циклони/урагани, олује са грмљавином, торнада, муње, олује са градом, снежне олује, ледене олује, мећаве, хладни и врући таласи, одрони снега, магле и мразеви); </a:t>
            </a:r>
            <a:r>
              <a:rPr lang="sr-Latn-RS" sz="2000" b="1" dirty="0"/>
              <a:t>хидролошке</a:t>
            </a:r>
            <a:r>
              <a:rPr lang="sr-Latn-RS" sz="2000" dirty="0"/>
              <a:t> (поплаве, бујице); </a:t>
            </a:r>
            <a:r>
              <a:rPr lang="sr-Latn-RS" sz="2000" b="1" dirty="0"/>
              <a:t>биолошке </a:t>
            </a:r>
            <a:r>
              <a:rPr lang="sr-Latn-RS" sz="2000" dirty="0"/>
              <a:t>(епидемије</a:t>
            </a:r>
            <a:r>
              <a:rPr lang="sr-Cyrl-RS" sz="2000" dirty="0"/>
              <a:t>, епизотије, епифитоције</a:t>
            </a:r>
            <a:r>
              <a:rPr lang="sr-Latn-RS" sz="2000" dirty="0"/>
              <a:t> ) и ванземаљске (метеори</a:t>
            </a:r>
            <a:r>
              <a:rPr lang="sr-Latn-RS" sz="2000" dirty="0" smtClean="0"/>
              <a:t>)</a:t>
            </a:r>
            <a:r>
              <a:rPr lang="sr-Cyrl-BA" sz="2000" dirty="0" smtClean="0"/>
              <a:t>.</a:t>
            </a:r>
            <a:r>
              <a:rPr lang="sr-Latn-RS" sz="2000" dirty="0" smtClean="0"/>
              <a:t> </a:t>
            </a:r>
            <a:endParaRPr lang="sr-Cyrl-BA" sz="2000" dirty="0" smtClean="0"/>
          </a:p>
          <a:p>
            <a:r>
              <a:rPr lang="sr-Latn-RS" sz="2000" b="1" dirty="0"/>
              <a:t>С обзиром на место настајања</a:t>
            </a:r>
            <a:r>
              <a:rPr lang="sr-Latn-RS" sz="2000" dirty="0"/>
              <a:t>, природне катастрофе могу да буду: </a:t>
            </a:r>
            <a:r>
              <a:rPr lang="sr-Latn-RS" sz="2000" b="1" dirty="0"/>
              <a:t>пореклом из атмосфере и хидросфере</a:t>
            </a:r>
            <a:r>
              <a:rPr lang="sr-Latn-RS" sz="2000" dirty="0"/>
              <a:t> (нпр. тропски циклони, торнадо); </a:t>
            </a:r>
            <a:r>
              <a:rPr lang="sr-Latn-RS" sz="2000" b="1" dirty="0"/>
              <a:t>пореклом из литосфере</a:t>
            </a:r>
            <a:r>
              <a:rPr lang="sr-Latn-RS" sz="2000" dirty="0"/>
              <a:t> (земљотреси, вулканске ерупције, цунами) и </a:t>
            </a:r>
            <a:r>
              <a:rPr lang="sr-Latn-RS" sz="2000" b="1" dirty="0"/>
              <a:t>пореклом из биосфере </a:t>
            </a:r>
            <a:r>
              <a:rPr lang="sr-Latn-RS" sz="2000" dirty="0"/>
              <a:t>(шумски пожари, бактерије</a:t>
            </a:r>
            <a:r>
              <a:rPr lang="sr-Latn-RS" sz="2000" dirty="0" smtClean="0"/>
              <a:t>)</a:t>
            </a:r>
            <a:r>
              <a:rPr lang="sr-Cyrl-BA" sz="2000" dirty="0" smtClean="0"/>
              <a:t>.</a:t>
            </a:r>
          </a:p>
          <a:p>
            <a:r>
              <a:rPr lang="sr-Cyrl-BA" sz="2000" b="1" dirty="0"/>
              <a:t>С</a:t>
            </a:r>
            <a:r>
              <a:rPr lang="sr-Latn-RS" sz="2000" b="1" dirty="0" smtClean="0"/>
              <a:t> </a:t>
            </a:r>
            <a:r>
              <a:rPr lang="sr-Latn-RS" sz="2000" b="1" dirty="0"/>
              <a:t>обзиром на ,,извор настанка”, </a:t>
            </a:r>
            <a:r>
              <a:rPr lang="sr-Latn-RS" sz="2000" dirty="0"/>
              <a:t>могу да се поделе на: </a:t>
            </a:r>
            <a:r>
              <a:rPr lang="sr-Latn-RS" sz="2000" b="1" dirty="0"/>
              <a:t>,,ендогене” </a:t>
            </a:r>
            <a:r>
              <a:rPr lang="sr-Latn-RS" sz="2000" dirty="0"/>
              <a:t>(земљотреси, вулканске ерупције); </a:t>
            </a:r>
            <a:r>
              <a:rPr lang="sr-Latn-RS" sz="2000" b="1" dirty="0"/>
              <a:t>,,егзогене” </a:t>
            </a:r>
            <a:r>
              <a:rPr lang="sr-Latn-RS" sz="2000" dirty="0"/>
              <a:t>(поплаве и суше) </a:t>
            </a:r>
            <a:r>
              <a:rPr lang="sr-Latn-RS" sz="2000" b="1" dirty="0"/>
              <a:t>и антропогеног (људског) порекла </a:t>
            </a:r>
            <a:r>
              <a:rPr lang="sr-Latn-RS" sz="2000" dirty="0"/>
              <a:t>(поплаве проузроковане рушењем брана</a:t>
            </a:r>
            <a:r>
              <a:rPr lang="sr-Latn-RS" sz="2000" dirty="0" smtClean="0"/>
              <a:t>)</a:t>
            </a:r>
            <a:r>
              <a:rPr lang="sr-Cyrl-BA" sz="2000" dirty="0" smtClean="0"/>
              <a:t>.</a:t>
            </a:r>
          </a:p>
        </p:txBody>
      </p:sp>
    </p:spTree>
    <p:extLst>
      <p:ext uri="{BB962C8B-B14F-4D97-AF65-F5344CB8AC3E}">
        <p14:creationId xmlns:p14="http://schemas.microsoft.com/office/powerpoint/2010/main" val="33575259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441435"/>
            <a:ext cx="9664845" cy="6295696"/>
          </a:xfrm>
        </p:spPr>
        <p:txBody>
          <a:bodyPr>
            <a:normAutofit fontScale="92500"/>
          </a:bodyPr>
          <a:lstStyle/>
          <a:p>
            <a:pPr marL="0" indent="0">
              <a:buNone/>
            </a:pPr>
            <a:r>
              <a:rPr lang="sr-Cyrl-BA" sz="2000" dirty="0" smtClean="0"/>
              <a:t>	</a:t>
            </a:r>
            <a:r>
              <a:rPr lang="sr-Latn-RS" sz="2000" dirty="0" smtClean="0"/>
              <a:t>Све </a:t>
            </a:r>
            <a:r>
              <a:rPr lang="sr-Latn-RS" sz="2000" dirty="0"/>
              <a:t>катастрофе у свом развоју имају четири специфична стадијума. То су: </a:t>
            </a:r>
            <a:r>
              <a:rPr lang="sr-Cyrl-BA" sz="2000" dirty="0" smtClean="0"/>
              <a:t>	</a:t>
            </a:r>
            <a:r>
              <a:rPr lang="sr-Latn-RS" sz="2000" b="1" dirty="0" smtClean="0"/>
              <a:t>настајање</a:t>
            </a:r>
            <a:r>
              <a:rPr lang="sr-Latn-RS" sz="2000" b="1" dirty="0"/>
              <a:t>, иницијација, кулминација и смиривање</a:t>
            </a:r>
            <a:r>
              <a:rPr lang="sr-Cyrl-BA" sz="2000" b="1" dirty="0"/>
              <a:t>.</a:t>
            </a:r>
            <a:r>
              <a:rPr lang="sr-Latn-RS" sz="2000" b="1" dirty="0"/>
              <a:t>  </a:t>
            </a:r>
            <a:endParaRPr lang="sr-Cyrl-BA" sz="2000" b="1" dirty="0" smtClean="0"/>
          </a:p>
          <a:p>
            <a:r>
              <a:rPr lang="sr-Latn-RS" sz="2000" b="1" dirty="0" smtClean="0"/>
              <a:t>У </a:t>
            </a:r>
            <a:r>
              <a:rPr lang="sr-Latn-RS" sz="2000" b="1" dirty="0"/>
              <a:t>стадијуму настајања </a:t>
            </a:r>
            <a:r>
              <a:rPr lang="sr-Latn-RS" sz="2000" dirty="0"/>
              <a:t>стварају се предуслови будуће катастрофе: активирају се неповољни природни процеси, гомилају се технолошки  пропусти и пројектно-производни дефекти, долази до преоптерећења опреме и запослених, јављају се екстремни физички услови производног процеса, акумулирају се негативни антропогени утицаји на животну средину</a:t>
            </a:r>
            <a:r>
              <a:rPr lang="sr-Latn-RS" sz="2000" dirty="0" smtClean="0"/>
              <a:t>.</a:t>
            </a:r>
            <a:endParaRPr lang="sr-Cyrl-BA" sz="2000" dirty="0" smtClean="0"/>
          </a:p>
          <a:p>
            <a:r>
              <a:rPr lang="sr-Latn-RS" sz="2000" b="1" dirty="0" smtClean="0"/>
              <a:t>У </a:t>
            </a:r>
            <a:r>
              <a:rPr lang="sr-Latn-RS" sz="2000" b="1" dirty="0"/>
              <a:t>стадијуму иницијације </a:t>
            </a:r>
            <a:r>
              <a:rPr lang="sr-Latn-RS" sz="2000" dirty="0"/>
              <a:t>појављују се технолошке неправилности у вези са променом параметара процеса (притисак, температура, концентрација, брзина реакције, утрошак супстанци), неповољни или екстремни временски </a:t>
            </a:r>
            <a:r>
              <a:rPr lang="sr-Latn-RS" sz="2000" dirty="0" smtClean="0"/>
              <a:t>услови.</a:t>
            </a:r>
            <a:endParaRPr lang="sr-Cyrl-BA" sz="2000" dirty="0" smtClean="0"/>
          </a:p>
          <a:p>
            <a:r>
              <a:rPr lang="sr-Latn-RS" sz="2000" b="1" dirty="0" smtClean="0"/>
              <a:t>Стадијум </a:t>
            </a:r>
            <a:r>
              <a:rPr lang="sr-Latn-RS" sz="2000" b="1" dirty="0"/>
              <a:t>кулминације </a:t>
            </a:r>
            <a:r>
              <a:rPr lang="sr-Latn-RS" sz="2000" dirty="0"/>
              <a:t>праћен је ослобађањем велике количине масе и енергије. При том је чест случај да незнатни иницијални догађај покрене механизам ланчаних догађаја са многоструким увећањем почетне снаге и размера догађаја. </a:t>
            </a:r>
            <a:endParaRPr lang="sr-Cyrl-BA" sz="2000" dirty="0" smtClean="0"/>
          </a:p>
          <a:p>
            <a:r>
              <a:rPr lang="sr-Latn-RS" sz="2000" b="1" dirty="0" smtClean="0"/>
              <a:t>Стадијум </a:t>
            </a:r>
            <a:r>
              <a:rPr lang="sr-Latn-RS" sz="2000" b="1" dirty="0"/>
              <a:t>смиривања катастрофе </a:t>
            </a:r>
            <a:r>
              <a:rPr lang="sr-Latn-RS" sz="2000" dirty="0"/>
              <a:t>почиње од момента одстрањивања извора опасности и траје до потпуне елиминације последица катастрофа. Трајање таквог стадијума зависи од врсте, интензитета и размера последица катастрофа и може се мерити чак и деценијама (Schneid, Thomas, &amp; Larry, 2001).</a:t>
            </a:r>
            <a:endParaRPr lang="sr-Cyrl-BA" sz="2000" dirty="0"/>
          </a:p>
        </p:txBody>
      </p:sp>
    </p:spTree>
    <p:extLst>
      <p:ext uri="{BB962C8B-B14F-4D97-AF65-F5344CB8AC3E}">
        <p14:creationId xmlns:p14="http://schemas.microsoft.com/office/powerpoint/2010/main" val="5777014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346841"/>
            <a:ext cx="9475659" cy="6511159"/>
          </a:xfrm>
        </p:spPr>
        <p:txBody>
          <a:bodyPr/>
          <a:lstStyle/>
          <a:p>
            <a:pPr marL="0" indent="0">
              <a:buNone/>
            </a:pPr>
            <a:r>
              <a:rPr lang="sr-Cyrl-BA" b="1" dirty="0"/>
              <a:t>	</a:t>
            </a:r>
            <a:r>
              <a:rPr lang="sr-Cyrl-BA" sz="2400" b="1" dirty="0" smtClean="0"/>
              <a:t>ЛИТОСФЕРСКЕ КАТАСТРОФЕ</a:t>
            </a:r>
            <a:endParaRPr lang="en-US" sz="2400" b="1" dirty="0"/>
          </a:p>
          <a:p>
            <a:pPr marL="0" indent="0">
              <a:buNone/>
            </a:pPr>
            <a:r>
              <a:rPr lang="sr-Cyrl-RS" sz="2000" dirty="0" smtClean="0"/>
              <a:t>	У </a:t>
            </a:r>
            <a:r>
              <a:rPr lang="sr-Cyrl-RS" sz="2000" dirty="0"/>
              <a:t>литосферске опасности се сврставају све опасности које се одвијају </a:t>
            </a:r>
            <a:r>
              <a:rPr lang="sr-Cyrl-RS" sz="2000" dirty="0" smtClean="0"/>
              <a:t>	или </a:t>
            </a:r>
            <a:r>
              <a:rPr lang="sr-Cyrl-RS" sz="2000" dirty="0"/>
              <a:t>су проистекли из литосфере. Ту се убрајају земљотреси, клизишта, </a:t>
            </a:r>
            <a:r>
              <a:rPr lang="sr-Cyrl-RS" sz="2000" dirty="0" smtClean="0"/>
              <a:t>	вулканске </a:t>
            </a:r>
            <a:r>
              <a:rPr lang="sr-Cyrl-RS" sz="2000" dirty="0"/>
              <a:t>ерупције и одрони</a:t>
            </a:r>
            <a:r>
              <a:rPr lang="sr-Cyrl-RS" sz="2000" dirty="0" smtClean="0"/>
              <a:t>.</a:t>
            </a:r>
          </a:p>
          <a:p>
            <a:r>
              <a:rPr lang="sr-Cyrl-RS" sz="2000" b="1" i="1" dirty="0" smtClean="0"/>
              <a:t>1. Земљотрес</a:t>
            </a:r>
            <a:endParaRPr lang="en-US" sz="2000" b="1" i="1" dirty="0"/>
          </a:p>
          <a:p>
            <a:pPr marL="0" indent="0">
              <a:buNone/>
            </a:pPr>
            <a:r>
              <a:rPr lang="sr-Cyrl-RS" sz="2000" dirty="0"/>
              <a:t> </a:t>
            </a:r>
            <a:r>
              <a:rPr lang="ru-RU" sz="2000" dirty="0" smtClean="0"/>
              <a:t>	</a:t>
            </a:r>
            <a:r>
              <a:rPr lang="ru-RU" sz="2000" dirty="0" err="1" smtClean="0"/>
              <a:t>Земљотреси</a:t>
            </a:r>
            <a:r>
              <a:rPr lang="ru-RU" sz="2000" dirty="0" smtClean="0"/>
              <a:t> </a:t>
            </a:r>
            <a:r>
              <a:rPr lang="ru-RU" sz="2000" dirty="0" err="1"/>
              <a:t>као</a:t>
            </a:r>
            <a:r>
              <a:rPr lang="ru-RU" sz="2000" dirty="0"/>
              <a:t> </a:t>
            </a:r>
            <a:r>
              <a:rPr lang="ru-RU" sz="2000" dirty="0" err="1"/>
              <a:t>природне</a:t>
            </a:r>
            <a:r>
              <a:rPr lang="ru-RU" sz="2000" dirty="0"/>
              <a:t> катастрофе су </a:t>
            </a:r>
            <a:r>
              <a:rPr lang="ru-RU" sz="2000" dirty="0" err="1"/>
              <a:t>изазвани</a:t>
            </a:r>
            <a:r>
              <a:rPr lang="ru-RU" sz="2000" dirty="0"/>
              <a:t> </a:t>
            </a:r>
            <a:r>
              <a:rPr lang="ru-RU" sz="2000" dirty="0" err="1"/>
              <a:t>изненадним</a:t>
            </a:r>
            <a:r>
              <a:rPr lang="ru-RU" sz="2000" dirty="0"/>
              <a:t> </a:t>
            </a:r>
            <a:r>
              <a:rPr lang="ru-RU" sz="2000" dirty="0" err="1"/>
              <a:t>слагањем</a:t>
            </a:r>
            <a:r>
              <a:rPr lang="ru-RU" sz="2000" dirty="0"/>
              <a:t> </a:t>
            </a:r>
            <a:r>
              <a:rPr lang="ru-RU" sz="2000" dirty="0" smtClean="0"/>
              <a:t>	великих </a:t>
            </a:r>
            <a:r>
              <a:rPr lang="ru-RU" sz="2000" dirty="0" err="1"/>
              <a:t>плоча</a:t>
            </a:r>
            <a:r>
              <a:rPr lang="ru-RU" sz="2000" dirty="0"/>
              <a:t> стена </a:t>
            </a:r>
            <a:r>
              <a:rPr lang="ru-RU" sz="2000" dirty="0" err="1"/>
              <a:t>дуж</a:t>
            </a:r>
            <a:r>
              <a:rPr lang="ru-RU" sz="2000" dirty="0"/>
              <a:t> фрактура </a:t>
            </a:r>
            <a:r>
              <a:rPr lang="ru-RU" sz="2000" dirty="0" err="1"/>
              <a:t>унутар</a:t>
            </a:r>
            <a:r>
              <a:rPr lang="ru-RU" sz="2000" dirty="0"/>
              <a:t> </a:t>
            </a:r>
            <a:r>
              <a:rPr lang="ru-RU" sz="2000" dirty="0" err="1" smtClean="0"/>
              <a:t>земље</a:t>
            </a:r>
            <a:r>
              <a:rPr lang="ru-RU" sz="2000" dirty="0" smtClean="0"/>
              <a:t>.</a:t>
            </a:r>
            <a:r>
              <a:rPr lang="ru-RU" sz="2000" dirty="0"/>
              <a:t> Они </a:t>
            </a:r>
            <a:r>
              <a:rPr lang="ru-RU" sz="2000" dirty="0" err="1"/>
              <a:t>често</a:t>
            </a:r>
            <a:r>
              <a:rPr lang="ru-RU" sz="2000" dirty="0"/>
              <a:t> </a:t>
            </a:r>
            <a:r>
              <a:rPr lang="ru-RU" sz="2000" dirty="0" err="1"/>
              <a:t>изазивају</a:t>
            </a:r>
            <a:r>
              <a:rPr lang="ru-RU" sz="2000" dirty="0"/>
              <a:t> </a:t>
            </a:r>
            <a:r>
              <a:rPr lang="ru-RU" sz="2000" dirty="0" err="1"/>
              <a:t>насилна</a:t>
            </a:r>
            <a:r>
              <a:rPr lang="ru-RU" sz="2000" dirty="0"/>
              <a:t> </a:t>
            </a:r>
            <a:r>
              <a:rPr lang="ru-RU" sz="2000" dirty="0" err="1"/>
              <a:t>подрхтавања</a:t>
            </a:r>
            <a:r>
              <a:rPr lang="ru-RU" sz="2000" dirty="0"/>
              <a:t> </a:t>
            </a:r>
            <a:r>
              <a:rPr lang="ru-RU" sz="2000" dirty="0" err="1"/>
              <a:t>која</a:t>
            </a:r>
            <a:r>
              <a:rPr lang="ru-RU" sz="2000" dirty="0"/>
              <a:t> могу </a:t>
            </a:r>
            <a:r>
              <a:rPr lang="ru-RU" sz="2000" dirty="0" err="1"/>
              <a:t>трајати</a:t>
            </a:r>
            <a:r>
              <a:rPr lang="ru-RU" sz="2000" dirty="0"/>
              <a:t> и по </a:t>
            </a:r>
            <a:r>
              <a:rPr lang="ru-RU" sz="2000" dirty="0" err="1"/>
              <a:t>неколико</a:t>
            </a:r>
            <a:r>
              <a:rPr lang="ru-RU" sz="2000" dirty="0"/>
              <a:t> минута, а </a:t>
            </a:r>
            <a:r>
              <a:rPr lang="ru-RU" sz="2000" dirty="0" err="1"/>
              <a:t>такво</a:t>
            </a:r>
            <a:r>
              <a:rPr lang="ru-RU" sz="2000" dirty="0"/>
              <a:t> </a:t>
            </a:r>
            <a:r>
              <a:rPr lang="ru-RU" sz="2000" dirty="0" err="1"/>
              <a:t>подрхтавање</a:t>
            </a:r>
            <a:r>
              <a:rPr lang="ru-RU" sz="2000" dirty="0"/>
              <a:t> </a:t>
            </a:r>
            <a:r>
              <a:rPr lang="ru-RU" sz="2000" dirty="0" err="1"/>
              <a:t>може</a:t>
            </a:r>
            <a:r>
              <a:rPr lang="ru-RU" sz="2000" dirty="0"/>
              <a:t> да </a:t>
            </a:r>
            <a:r>
              <a:rPr lang="ru-RU" sz="2000" dirty="0" err="1"/>
              <a:t>уништи</a:t>
            </a:r>
            <a:r>
              <a:rPr lang="ru-RU" sz="2000" dirty="0"/>
              <a:t> </a:t>
            </a:r>
            <a:r>
              <a:rPr lang="ru-RU" sz="2000" dirty="0" err="1"/>
              <a:t>грађевине</a:t>
            </a:r>
            <a:r>
              <a:rPr lang="ru-RU" sz="2000" dirty="0"/>
              <a:t>, </a:t>
            </a:r>
            <a:r>
              <a:rPr lang="ru-RU" sz="2000" dirty="0" err="1"/>
              <a:t>мостове</a:t>
            </a:r>
            <a:r>
              <a:rPr lang="ru-RU" sz="2000" dirty="0"/>
              <a:t> и </a:t>
            </a:r>
            <a:r>
              <a:rPr lang="ru-RU" sz="2000" dirty="0" err="1"/>
              <a:t>већину</a:t>
            </a:r>
            <a:r>
              <a:rPr lang="ru-RU" sz="2000" dirty="0"/>
              <a:t> других </a:t>
            </a:r>
            <a:r>
              <a:rPr lang="ru-RU" sz="2000" dirty="0" err="1"/>
              <a:t>изграђених</a:t>
            </a:r>
            <a:r>
              <a:rPr lang="ru-RU" sz="2000" dirty="0"/>
              <a:t> </a:t>
            </a:r>
            <a:r>
              <a:rPr lang="ru-RU" sz="2000" dirty="0" err="1"/>
              <a:t>објеката</a:t>
            </a:r>
            <a:r>
              <a:rPr lang="ru-RU" sz="2000" dirty="0"/>
              <a:t> </a:t>
            </a:r>
            <a:r>
              <a:rPr lang="ru-RU" sz="2000" dirty="0" err="1"/>
              <a:t>критичне</a:t>
            </a:r>
            <a:r>
              <a:rPr lang="ru-RU" sz="2000" dirty="0"/>
              <a:t> инфраструктуре. Могу да </a:t>
            </a:r>
            <a:r>
              <a:rPr lang="ru-RU" sz="2000" dirty="0" err="1"/>
              <a:t>изазове</a:t>
            </a:r>
            <a:r>
              <a:rPr lang="ru-RU" sz="2000" dirty="0"/>
              <a:t> </a:t>
            </a:r>
            <a:r>
              <a:rPr lang="ru-RU" sz="2000" dirty="0" err="1"/>
              <a:t>клизишта</a:t>
            </a:r>
            <a:r>
              <a:rPr lang="ru-RU" sz="2000" dirty="0"/>
              <a:t>, </a:t>
            </a:r>
            <a:r>
              <a:rPr lang="ru-RU" sz="2000" dirty="0" err="1"/>
              <a:t>цунамије</a:t>
            </a:r>
            <a:r>
              <a:rPr lang="ru-RU" sz="2000" dirty="0"/>
              <a:t>, </a:t>
            </a:r>
            <a:r>
              <a:rPr lang="ru-RU" sz="2000" dirty="0" err="1"/>
              <a:t>вулканске</a:t>
            </a:r>
            <a:r>
              <a:rPr lang="ru-RU" sz="2000" dirty="0"/>
              <a:t> </a:t>
            </a:r>
            <a:r>
              <a:rPr lang="ru-RU" sz="2000" dirty="0" err="1"/>
              <a:t>ерупције</a:t>
            </a:r>
            <a:r>
              <a:rPr lang="ru-RU" sz="2000" dirty="0"/>
              <a:t> и друге </a:t>
            </a:r>
            <a:r>
              <a:rPr lang="ru-RU" sz="2000" dirty="0" err="1"/>
              <a:t>природне</a:t>
            </a:r>
            <a:r>
              <a:rPr lang="ru-RU" sz="2000" dirty="0"/>
              <a:t> катастрофе. </a:t>
            </a:r>
            <a:r>
              <a:rPr lang="ru-RU" sz="2000" dirty="0" smtClean="0"/>
              <a:t> </a:t>
            </a:r>
            <a:endParaRPr lang="en-US" sz="20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1972" y="4256690"/>
            <a:ext cx="6222125" cy="2601310"/>
          </a:xfrm>
          <a:prstGeom prst="rect">
            <a:avLst/>
          </a:prstGeom>
        </p:spPr>
      </p:pic>
    </p:spTree>
    <p:extLst>
      <p:ext uri="{BB962C8B-B14F-4D97-AF65-F5344CB8AC3E}">
        <p14:creationId xmlns:p14="http://schemas.microsoft.com/office/powerpoint/2010/main" val="11623332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40828" y="3258206"/>
            <a:ext cx="7231117" cy="3268717"/>
          </a:xfrm>
        </p:spPr>
      </p:pic>
      <p:sp>
        <p:nvSpPr>
          <p:cNvPr id="6" name="TextBox 5"/>
          <p:cNvSpPr txBox="1"/>
          <p:nvPr/>
        </p:nvSpPr>
        <p:spPr>
          <a:xfrm>
            <a:off x="399394" y="1702676"/>
            <a:ext cx="9280634" cy="1477328"/>
          </a:xfrm>
          <a:prstGeom prst="rect">
            <a:avLst/>
          </a:prstGeom>
          <a:noFill/>
        </p:spPr>
        <p:txBody>
          <a:bodyPr wrap="square" rtlCol="0">
            <a:spAutoFit/>
          </a:bodyPr>
          <a:lstStyle/>
          <a:p>
            <a:r>
              <a:rPr lang="sr-Latn-RS" dirty="0"/>
              <a:t>Земљотрес </a:t>
            </a:r>
            <a:r>
              <a:rPr lang="sr-Cyrl-RS" dirty="0"/>
              <a:t>као литосферска опасност </a:t>
            </a:r>
            <a:r>
              <a:rPr lang="sr-Latn-RS" dirty="0"/>
              <a:t>прати човечанство од првих његових дана. Током миленијума и векова људи,  углавном у паничном страху напуштају своја боравишта када осете подрхтавање </a:t>
            </a:r>
            <a:r>
              <a:rPr lang="sr-Latn-RS" dirty="0" smtClean="0"/>
              <a:t>тла</a:t>
            </a:r>
            <a:r>
              <a:rPr lang="sr-Cyrl-BA" dirty="0" smtClean="0"/>
              <a:t>.</a:t>
            </a:r>
            <a:r>
              <a:rPr lang="sr-Latn-RS" dirty="0" smtClean="0"/>
              <a:t> </a:t>
            </a:r>
            <a:r>
              <a:rPr lang="sr-Latn-RS" dirty="0"/>
              <a:t>Земљотреси у виду у коме се данас јављају, јављали су се и пре десетак милиона година и то на просторима на којима и данас</a:t>
            </a:r>
            <a:r>
              <a:rPr lang="sr-Cyrl-RS" dirty="0"/>
              <a:t> остављају несагледиве </a:t>
            </a:r>
            <a:r>
              <a:rPr lang="sr-Cyrl-RS" dirty="0" smtClean="0"/>
              <a:t>последице.</a:t>
            </a:r>
            <a:endParaRPr lang="sr-Cyrl-BA" dirty="0"/>
          </a:p>
        </p:txBody>
      </p:sp>
    </p:spTree>
    <p:extLst>
      <p:ext uri="{BB962C8B-B14F-4D97-AF65-F5344CB8AC3E}">
        <p14:creationId xmlns:p14="http://schemas.microsoft.com/office/powerpoint/2010/main" val="36057199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7656" y="472966"/>
            <a:ext cx="10888716" cy="6385033"/>
          </a:xfrm>
        </p:spPr>
        <p:txBody>
          <a:bodyPr>
            <a:normAutofit/>
          </a:bodyPr>
          <a:lstStyle/>
          <a:p>
            <a:r>
              <a:rPr lang="sr-Latn-RS" sz="2000" dirty="0"/>
              <a:t>Последњи земљотрес великих размера пропраћен разорним цунамијем, који је изазвао катастрофалне последице, које још увек нису у потпуности сумиране, догодио се у Јапану 11. марта 2011. године. Према </a:t>
            </a:r>
            <a:r>
              <a:rPr lang="sr-Cyrl-RS" sz="2000" dirty="0"/>
              <a:t>званичним </a:t>
            </a:r>
            <a:r>
              <a:rPr lang="sr-Latn-RS" sz="2000" dirty="0"/>
              <a:t>подацима јапанске полиције, број погинулих у разорном земљотресу и цунамију, који су 11. марта погодили североисток и исток Јапана, достигао је 11.362, а несталих 16.290. Јачина земљотреса износила је 9,0 степени Рихтерове скале и он је покренуо огромни цунами талас који је опустошио источну обалу острва Хоншу и сравнио са земљом читаве градове</a:t>
            </a:r>
            <a:r>
              <a:rPr lang="sr-Latn-RS" sz="2000" dirty="0" smtClean="0"/>
              <a:t>“. </a:t>
            </a:r>
            <a:r>
              <a:rPr lang="sr-Latn-RS" sz="2000" dirty="0"/>
              <a:t>Овај земљотрес изазвао је озбиљна оштећења на нуклеарној електрани Фукушима, која се налази на обали острва Хоншу. Услед овога дошло је до оштећења на више реакора у овој нуклеарној електрани, ослобађања радиоактивног отпада у океан, као и радиоактивног зрачења у </a:t>
            </a:r>
            <a:r>
              <a:rPr lang="sr-Latn-RS" sz="2000" dirty="0" smtClean="0"/>
              <a:t>атмосферу</a:t>
            </a:r>
            <a:r>
              <a:rPr lang="sr-Cyrl-BA" sz="2000" dirty="0" smtClean="0"/>
              <a:t>.</a:t>
            </a:r>
            <a:endParaRPr lang="sr-Cyrl-BA" sz="20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3807" y="3978001"/>
            <a:ext cx="6726621" cy="2790825"/>
          </a:xfrm>
          <a:prstGeom prst="rect">
            <a:avLst/>
          </a:prstGeom>
        </p:spPr>
      </p:pic>
    </p:spTree>
    <p:extLst>
      <p:ext uri="{BB962C8B-B14F-4D97-AF65-F5344CB8AC3E}">
        <p14:creationId xmlns:p14="http://schemas.microsoft.com/office/powerpoint/2010/main" val="40286504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367861"/>
            <a:ext cx="10064238" cy="6138042"/>
          </a:xfrm>
        </p:spPr>
        <p:txBody>
          <a:bodyPr>
            <a:normAutofit/>
          </a:bodyPr>
          <a:lstStyle/>
          <a:p>
            <a:r>
              <a:rPr lang="sr-Latn-RS" sz="2000" dirty="0"/>
              <a:t>У древном Јапану се веровало да деструктивне земљотресе узрокује риба Намазу у својој љутњи</a:t>
            </a:r>
            <a:r>
              <a:rPr lang="sr-Cyrl-RS" sz="2000" dirty="0"/>
              <a:t>.</a:t>
            </a:r>
            <a:r>
              <a:rPr lang="sr-Latn-RS" sz="2000" dirty="0"/>
              <a:t> Ову џиновску рибу контролисали су богови тако што су је држали испод огромног камена</a:t>
            </a:r>
            <a:r>
              <a:rPr lang="sr-Cyrl-RS" sz="2000" dirty="0"/>
              <a:t>.</a:t>
            </a:r>
            <a:r>
              <a:rPr lang="sr-Latn-RS" sz="2000" dirty="0"/>
              <a:t> Стари Грци су  сматрали да је за земљотрес одговоран див Атлас, који на својим плећима држи небески свод, док су јужнокалифорнијска племена кривицу приписивала седморици дивова, јер се по њима Земља тресла увек када су је дивови премештали са рамена на раме или док су се међусобно борили. Појава Аристотела (384-322 пре н.е.), најутицајнијег грчког филозофа, имала је пресудан утицај на развој тумачења земљотреса. Он је механизам земљотреса свео на утицај ваздуха – једног од четири основна елемента природе поред ватре, воде и земље. По њему узрочник је снажно избијање сабијеног ваздуха из шупљина Земље. То његово мишљење одржавало се вековима.</a:t>
            </a:r>
            <a:endParaRPr lang="en-US" sz="20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7670" y="4069080"/>
            <a:ext cx="5854262" cy="2788920"/>
          </a:xfrm>
          <a:prstGeom prst="rect">
            <a:avLst/>
          </a:prstGeom>
        </p:spPr>
      </p:pic>
    </p:spTree>
    <p:extLst>
      <p:ext uri="{BB962C8B-B14F-4D97-AF65-F5344CB8AC3E}">
        <p14:creationId xmlns:p14="http://schemas.microsoft.com/office/powerpoint/2010/main" val="507156469"/>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419</TotalTime>
  <Words>2224</Words>
  <Application>Microsoft Office PowerPoint</Application>
  <PresentationFormat>Widescreen</PresentationFormat>
  <Paragraphs>68</Paragraphs>
  <Slides>26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Trebuchet MS</vt:lpstr>
      <vt:lpstr>Wingdings 3</vt:lpstr>
      <vt:lpstr>Facet</vt:lpstr>
      <vt:lpstr>Систем заштите и спасавања у природним катастрофама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FBN</dc:creator>
  <cp:lastModifiedBy>Windows User</cp:lastModifiedBy>
  <cp:revision>51</cp:revision>
  <dcterms:created xsi:type="dcterms:W3CDTF">2018-12-01T22:33:48Z</dcterms:created>
  <dcterms:modified xsi:type="dcterms:W3CDTF">2018-12-13T11:55:42Z</dcterms:modified>
</cp:coreProperties>
</file>